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51" d="100"/>
          <a:sy n="51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0D6FB6-B919-4903-986D-FC1E8612119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963C46-6D7A-4974-8C1C-9B87890EF1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stepanovich@buch-uchet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ООО «</a:t>
            </a:r>
            <a:r>
              <a:rPr lang="ru-RU" dirty="0" err="1" smtClean="0">
                <a:solidFill>
                  <a:srgbClr val="C00000"/>
                </a:solidFill>
              </a:rPr>
              <a:t>Эйрена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5805263"/>
          </a:xfrm>
        </p:spPr>
        <p:txBody>
          <a:bodyPr>
            <a:normAutofit/>
          </a:bodyPr>
          <a:lstStyle/>
          <a:p>
            <a:r>
              <a:rPr lang="ru-RU" dirty="0" smtClean="0"/>
              <a:t>   Компания </a:t>
            </a:r>
            <a:r>
              <a:rPr lang="ru-RU" dirty="0"/>
              <a:t>ООО </a:t>
            </a:r>
            <a:r>
              <a:rPr lang="ru-RU" dirty="0" smtClean="0"/>
              <a:t>«</a:t>
            </a:r>
            <a:r>
              <a:rPr lang="ru-RU" dirty="0" err="1" smtClean="0"/>
              <a:t>Эйрена</a:t>
            </a:r>
            <a:r>
              <a:rPr lang="ru-RU" dirty="0" smtClean="0"/>
              <a:t>» имеет 15-ти летний опыт предоставления бухгалтерских  и юридических услуг.   </a:t>
            </a:r>
          </a:p>
          <a:p>
            <a:r>
              <a:rPr lang="ru-RU" dirty="0" smtClean="0"/>
              <a:t>   ООО </a:t>
            </a:r>
            <a:r>
              <a:rPr lang="ru-RU" dirty="0"/>
              <a:t>«</a:t>
            </a:r>
            <a:r>
              <a:rPr lang="ru-RU" dirty="0" err="1"/>
              <a:t>Эйрена</a:t>
            </a:r>
            <a:r>
              <a:rPr lang="ru-RU" dirty="0"/>
              <a:t>» </a:t>
            </a:r>
            <a:r>
              <a:rPr lang="ru-RU" dirty="0" smtClean="0"/>
              <a:t>-лучшее </a:t>
            </a:r>
            <a:r>
              <a:rPr lang="ru-RU" dirty="0" err="1" smtClean="0"/>
              <a:t>микропредприятие</a:t>
            </a:r>
            <a:r>
              <a:rPr lang="ru-RU" dirty="0" smtClean="0"/>
              <a:t> </a:t>
            </a:r>
            <a:r>
              <a:rPr lang="ru-RU" dirty="0"/>
              <a:t>Московской </a:t>
            </a:r>
            <a:r>
              <a:rPr lang="ru-RU" dirty="0" smtClean="0"/>
              <a:t>области 2012 года.</a:t>
            </a:r>
          </a:p>
          <a:p>
            <a:r>
              <a:rPr lang="ru-RU" dirty="0"/>
              <a:t>    </a:t>
            </a:r>
            <a:r>
              <a:rPr lang="ru-RU" dirty="0" smtClean="0"/>
              <a:t>Компания обслуживает свыше 200 </a:t>
            </a:r>
            <a:r>
              <a:rPr lang="ru-RU" dirty="0"/>
              <a:t>клиентов: российские юридические лица (ООО, ЗАО, ОАО), </a:t>
            </a:r>
            <a:r>
              <a:rPr lang="ru-RU" dirty="0" smtClean="0"/>
              <a:t>некоммерческие </a:t>
            </a:r>
            <a:r>
              <a:rPr lang="ru-RU" dirty="0"/>
              <a:t>организации, индивидуальные предприниматели и физические лица. Мы предоставляем услуги комплексного бухгалтерского обслуживания, как малому, так и среднему и крупному бизнесу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ООО «</a:t>
            </a:r>
            <a:r>
              <a:rPr lang="ru-RU" dirty="0" err="1" smtClean="0"/>
              <a:t>Эйрена</a:t>
            </a:r>
            <a:r>
              <a:rPr lang="ru-RU" dirty="0" smtClean="0"/>
              <a:t>» является управляющей компанией Бизнес-инкубатора «Бригантина».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8519"/>
            <a:ext cx="7175351" cy="126024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компании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20880" cy="3528392"/>
          </a:xfrm>
        </p:spPr>
        <p:txBody>
          <a:bodyPr>
            <a:normAutofit/>
          </a:bodyPr>
          <a:lstStyle/>
          <a:p>
            <a:r>
              <a:rPr lang="ru-RU" sz="3200" dirty="0"/>
              <a:t>-Бухгалтерский учет и </a:t>
            </a:r>
            <a:r>
              <a:rPr lang="ru-RU" sz="3200" dirty="0" smtClean="0"/>
              <a:t>аудит</a:t>
            </a:r>
          </a:p>
          <a:p>
            <a:r>
              <a:rPr lang="ru-RU" sz="3200" dirty="0" smtClean="0"/>
              <a:t>-Сдача отчетности</a:t>
            </a:r>
            <a:endParaRPr lang="ru-RU" sz="3200" dirty="0"/>
          </a:p>
          <a:p>
            <a:r>
              <a:rPr lang="ru-RU" sz="3200" dirty="0"/>
              <a:t>-Юридические услуги</a:t>
            </a:r>
          </a:p>
          <a:p>
            <a:r>
              <a:rPr lang="ru-RU" sz="3200" dirty="0" smtClean="0"/>
              <a:t>-Курьерские </a:t>
            </a:r>
            <a:r>
              <a:rPr lang="ru-RU" sz="3200" dirty="0"/>
              <a:t>услуги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4545"/>
            <a:ext cx="7175351" cy="117220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Наши услуги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0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184576"/>
          </a:xfrm>
        </p:spPr>
        <p:txBody>
          <a:bodyPr>
            <a:noAutofit/>
          </a:bodyPr>
          <a:lstStyle/>
          <a:p>
            <a:r>
              <a:rPr lang="ru-RU" sz="2500" dirty="0" smtClean="0"/>
              <a:t>В рамках сотрудничества, Вы получаете:</a:t>
            </a:r>
          </a:p>
          <a:p>
            <a:r>
              <a:rPr lang="ru-RU" sz="2500" dirty="0" smtClean="0"/>
              <a:t>-сокращение </a:t>
            </a:r>
            <a:r>
              <a:rPr lang="ru-RU" sz="2500" dirty="0"/>
              <a:t>фонда заработной платы;</a:t>
            </a:r>
          </a:p>
          <a:p>
            <a:r>
              <a:rPr lang="ru-RU" sz="2500" dirty="0" smtClean="0"/>
              <a:t>-отсутствие </a:t>
            </a:r>
            <a:r>
              <a:rPr lang="ru-RU" sz="2500" dirty="0"/>
              <a:t>«текучки» бухгалтерских кадров;</a:t>
            </a:r>
          </a:p>
          <a:p>
            <a:r>
              <a:rPr lang="ru-RU" sz="2500" dirty="0" smtClean="0"/>
              <a:t>-сокращение </a:t>
            </a:r>
            <a:r>
              <a:rPr lang="ru-RU" sz="2500" dirty="0"/>
              <a:t>платежей по </a:t>
            </a:r>
            <a:r>
              <a:rPr lang="ru-RU" sz="2500" dirty="0" smtClean="0"/>
              <a:t>налогам за счет </a:t>
            </a:r>
            <a:r>
              <a:rPr lang="ru-RU" sz="2500" dirty="0"/>
              <a:t>того, что затраты на бухгалтерские услуги ООО включаются в состав расходов;</a:t>
            </a:r>
          </a:p>
          <a:p>
            <a:r>
              <a:rPr lang="ru-RU" sz="2500" dirty="0" smtClean="0"/>
              <a:t>-строгой </a:t>
            </a:r>
            <a:r>
              <a:rPr lang="ru-RU" sz="2500" dirty="0"/>
              <a:t>конфиденциальности;</a:t>
            </a:r>
          </a:p>
          <a:p>
            <a:r>
              <a:rPr lang="ru-RU" sz="2500" dirty="0" smtClean="0"/>
              <a:t>-гибкие цены, </a:t>
            </a:r>
            <a:r>
              <a:rPr lang="ru-RU" sz="2500" dirty="0"/>
              <a:t>которые устанавливаются исходя из объема выполняемых работ</a:t>
            </a:r>
            <a:r>
              <a:rPr lang="ru-RU" sz="2500" dirty="0" smtClean="0"/>
              <a:t>.</a:t>
            </a:r>
          </a:p>
          <a:p>
            <a:r>
              <a:rPr lang="ru-RU" sz="2500" dirty="0"/>
              <a:t>-отсутствие необходимости в поиске штатных сотрудников и обустройстве для них рабочих мест; </a:t>
            </a:r>
          </a:p>
          <a:p>
            <a:endParaRPr lang="ru-RU" sz="25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1157"/>
            <a:ext cx="7175351" cy="1041579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Наши преимущества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47260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b="1" u="sng" dirty="0" smtClean="0">
                <a:solidFill>
                  <a:schemeClr val="tx1"/>
                </a:solidFill>
              </a:rPr>
              <a:t>Клиенты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>
                <a:solidFill>
                  <a:schemeClr val="tx1"/>
                </a:solidFill>
              </a:rPr>
              <a:t>Это самая главная ценность нашей компании. Наш успех напрямую зависит от сохранения и удержания наших клиентов. Мы за долгосрочные партнёрские отношения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ru-RU" b="1" u="sng" dirty="0">
                <a:solidFill>
                  <a:schemeClr val="tx1"/>
                </a:solidFill>
              </a:rPr>
              <a:t>Персонал</a:t>
            </a:r>
          </a:p>
          <a:p>
            <a:r>
              <a:rPr lang="ru-RU" dirty="0">
                <a:solidFill>
                  <a:schemeClr val="tx1"/>
                </a:solidFill>
              </a:rPr>
              <a:t>    Основа нашего бизнеса – качественный сервис, и наши люди делают это возможным. Сейчас это 25 профессионалов</a:t>
            </a:r>
            <a:r>
              <a:rPr lang="ru-RU" dirty="0" smtClean="0">
                <a:solidFill>
                  <a:schemeClr val="tx1"/>
                </a:solidFill>
              </a:rPr>
              <a:t>, включая </a:t>
            </a:r>
            <a:r>
              <a:rPr lang="ru-RU" dirty="0">
                <a:solidFill>
                  <a:schemeClr val="tx1"/>
                </a:solidFill>
              </a:rPr>
              <a:t>20 бухгалтеров,2 юриста,1 кадровик,2 налоговых консультанта.</a:t>
            </a:r>
          </a:p>
          <a:p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ru-RU" b="1" u="sng" dirty="0">
                <a:solidFill>
                  <a:schemeClr val="tx1"/>
                </a:solidFill>
              </a:rPr>
              <a:t>Культура</a:t>
            </a:r>
          </a:p>
          <a:p>
            <a:r>
              <a:rPr lang="ru-RU" dirty="0">
                <a:solidFill>
                  <a:schemeClr val="tx1"/>
                </a:solidFill>
              </a:rPr>
              <a:t>    Как и все успешные компании, мы имеем свою уникальную культуру. Наша культура нацелена на успех, постоянное развитие и достижение превосходных результатов.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0"/>
            <a:ext cx="7175351" cy="944782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Наши ценности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352928" cy="6165303"/>
          </a:xfrm>
        </p:spPr>
        <p:txBody>
          <a:bodyPr>
            <a:noAutofit/>
          </a:bodyPr>
          <a:lstStyle/>
          <a:p>
            <a:r>
              <a:rPr lang="ru-RU" sz="2250" dirty="0"/>
              <a:t>Вы хотите начать свой бизнес? Мы Вам поможем</a:t>
            </a:r>
            <a:r>
              <a:rPr lang="ru-RU" sz="2250" dirty="0" smtClean="0"/>
              <a:t>!</a:t>
            </a:r>
            <a:endParaRPr lang="ru-RU" sz="2250" dirty="0"/>
          </a:p>
          <a:p>
            <a:r>
              <a:rPr lang="ru-RU" sz="2250" dirty="0" smtClean="0"/>
              <a:t>- </a:t>
            </a:r>
            <a:r>
              <a:rPr lang="ru-RU" sz="2250" smtClean="0"/>
              <a:t>Подготовка предпринимателей </a:t>
            </a:r>
            <a:r>
              <a:rPr lang="ru-RU" sz="2250" dirty="0"/>
              <a:t>по различным аспектам предпринимательства;</a:t>
            </a:r>
          </a:p>
          <a:p>
            <a:r>
              <a:rPr lang="ru-RU" sz="2250" dirty="0" smtClean="0"/>
              <a:t>- доступ </a:t>
            </a:r>
            <a:r>
              <a:rPr lang="ru-RU" sz="2250" dirty="0"/>
              <a:t>к информации и юридическая помощь;</a:t>
            </a:r>
          </a:p>
          <a:p>
            <a:r>
              <a:rPr lang="ru-RU" sz="2250" dirty="0" smtClean="0"/>
              <a:t>- помощь </a:t>
            </a:r>
            <a:r>
              <a:rPr lang="ru-RU" sz="2250" dirty="0"/>
              <a:t>и консультативные услуги по вопросам налогообложения и бухгалтерского учета;</a:t>
            </a:r>
          </a:p>
          <a:p>
            <a:r>
              <a:rPr lang="ru-RU" sz="2250" dirty="0" smtClean="0"/>
              <a:t>- помощь </a:t>
            </a:r>
            <a:r>
              <a:rPr lang="ru-RU" sz="2250" dirty="0"/>
              <a:t>и консультативные услуги по вопросам, касающимся договорных отношений;</a:t>
            </a:r>
          </a:p>
          <a:p>
            <a:r>
              <a:rPr lang="ru-RU" sz="2250" dirty="0" smtClean="0"/>
              <a:t>- помощь </a:t>
            </a:r>
            <a:r>
              <a:rPr lang="ru-RU" sz="2250" dirty="0"/>
              <a:t>в вопросах планирования и управления;</a:t>
            </a:r>
          </a:p>
          <a:p>
            <a:r>
              <a:rPr lang="ru-RU" sz="2250" dirty="0" smtClean="0"/>
              <a:t>- помощь </a:t>
            </a:r>
            <a:r>
              <a:rPr lang="ru-RU" sz="2250" dirty="0"/>
              <a:t>в разработке бизнес-планов и проведении экспертизы;</a:t>
            </a:r>
          </a:p>
          <a:p>
            <a:r>
              <a:rPr lang="ru-RU" sz="2250" dirty="0" smtClean="0"/>
              <a:t>- доступ </a:t>
            </a:r>
            <a:r>
              <a:rPr lang="ru-RU" sz="2250" dirty="0"/>
              <a:t>к консалтинговым услугам;</a:t>
            </a:r>
          </a:p>
          <a:p>
            <a:r>
              <a:rPr lang="ru-RU" sz="2250" dirty="0" smtClean="0"/>
              <a:t>- регистрация </a:t>
            </a:r>
            <a:r>
              <a:rPr lang="ru-RU" sz="2250" dirty="0"/>
              <a:t>предприятий;</a:t>
            </a:r>
          </a:p>
          <a:p>
            <a:r>
              <a:rPr lang="ru-RU" sz="2250" dirty="0" smtClean="0"/>
              <a:t>- офисное </a:t>
            </a:r>
            <a:r>
              <a:rPr lang="ru-RU" sz="2250" dirty="0"/>
              <a:t>обслуживание, включая использование </a:t>
            </a:r>
            <a:r>
              <a:rPr lang="ru-RU" sz="2250" dirty="0" smtClean="0"/>
              <a:t>оргтехники.</a:t>
            </a:r>
            <a:endParaRPr lang="ru-RU" sz="225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"/>
            <a:ext cx="7175351" cy="1340767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Бизнес-инкубатор Бригантина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544615"/>
          </a:xfrm>
        </p:spPr>
        <p:txBody>
          <a:bodyPr>
            <a:normAutofit/>
          </a:bodyPr>
          <a:lstStyle/>
          <a:p>
            <a:r>
              <a:rPr lang="ru-RU" sz="2000" b="1" dirty="0"/>
              <a:t>Управляющая компания ООО "</a:t>
            </a:r>
            <a:r>
              <a:rPr lang="ru-RU" sz="2000" b="1" dirty="0" err="1" smtClean="0"/>
              <a:t>Эйрена</a:t>
            </a:r>
            <a:r>
              <a:rPr lang="ru-RU" sz="2000" b="1" dirty="0" smtClean="0"/>
              <a:t>«</a:t>
            </a:r>
          </a:p>
          <a:p>
            <a:endParaRPr lang="ru-RU" sz="2000" b="1" dirty="0"/>
          </a:p>
          <a:p>
            <a:r>
              <a:rPr lang="ru-RU" sz="2000" dirty="0" smtClean="0"/>
              <a:t>Адрес</a:t>
            </a:r>
            <a:r>
              <a:rPr lang="ru-RU" sz="2000" dirty="0"/>
              <a:t>: МО, г. Красногорск, ул. Жуковского, 17, офис 10</a:t>
            </a:r>
          </a:p>
          <a:p>
            <a:r>
              <a:rPr lang="ru-RU" sz="2000" dirty="0" smtClean="0"/>
              <a:t>График </a:t>
            </a:r>
            <a:r>
              <a:rPr lang="ru-RU" sz="2000" dirty="0"/>
              <a:t>работы: </a:t>
            </a:r>
            <a:r>
              <a:rPr lang="ru-RU" sz="2000" dirty="0" err="1"/>
              <a:t>Пн-Пт</a:t>
            </a:r>
            <a:r>
              <a:rPr lang="ru-RU" sz="2000" dirty="0"/>
              <a:t> с 10:00 до 17:00; </a:t>
            </a:r>
            <a:r>
              <a:rPr lang="ru-RU" sz="2000" dirty="0" err="1"/>
              <a:t>Сб</a:t>
            </a:r>
            <a:r>
              <a:rPr lang="ru-RU" sz="2000" dirty="0"/>
              <a:t> по предварительной записи; </a:t>
            </a:r>
            <a:r>
              <a:rPr lang="ru-RU" sz="2000" dirty="0" err="1"/>
              <a:t>Вс</a:t>
            </a:r>
            <a:r>
              <a:rPr lang="ru-RU" sz="2000" dirty="0"/>
              <a:t> выходной</a:t>
            </a:r>
          </a:p>
          <a:p>
            <a:r>
              <a:rPr lang="ru-RU" sz="2000" dirty="0" smtClean="0"/>
              <a:t>Телефон</a:t>
            </a:r>
            <a:r>
              <a:rPr lang="ru-RU" sz="2000" dirty="0"/>
              <a:t>: (495) 544-90-87 Нина Михайловна</a:t>
            </a:r>
          </a:p>
          <a:p>
            <a:r>
              <a:rPr lang="ru-RU" sz="2000" dirty="0" smtClean="0"/>
              <a:t>Электронная </a:t>
            </a:r>
            <a:r>
              <a:rPr lang="ru-RU" sz="2000" dirty="0"/>
              <a:t>почта: </a:t>
            </a:r>
            <a:r>
              <a:rPr lang="ru-RU" sz="2000" dirty="0" smtClean="0">
                <a:hlinkClick r:id="rId2"/>
              </a:rPr>
              <a:t>nstepanovich@buch-uchet.ru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dirty="0"/>
              <a:t>Бизнес-инкубатор городского поселения Красногорск "</a:t>
            </a:r>
            <a:r>
              <a:rPr lang="ru-RU" sz="2000" b="1" dirty="0" smtClean="0"/>
              <a:t>Бригантина«</a:t>
            </a:r>
          </a:p>
          <a:p>
            <a:endParaRPr lang="ru-RU" sz="2000" b="1" dirty="0"/>
          </a:p>
          <a:p>
            <a:r>
              <a:rPr lang="ru-RU" sz="2000" dirty="0" smtClean="0"/>
              <a:t>Адрес</a:t>
            </a:r>
            <a:r>
              <a:rPr lang="ru-RU" sz="2000" dirty="0"/>
              <a:t>: Мо, г. Красногорск, ул. Железнодорожная, 26</a:t>
            </a:r>
          </a:p>
          <a:p>
            <a:r>
              <a:rPr lang="ru-RU" sz="2000" dirty="0" smtClean="0"/>
              <a:t>График </a:t>
            </a:r>
            <a:r>
              <a:rPr lang="ru-RU" sz="2000" dirty="0"/>
              <a:t>работы: </a:t>
            </a:r>
            <a:r>
              <a:rPr lang="ru-RU" sz="2000" dirty="0" err="1"/>
              <a:t>Пн-Пт</a:t>
            </a:r>
            <a:r>
              <a:rPr lang="ru-RU" sz="2000" dirty="0"/>
              <a:t> с 09:00 до 17:00; </a:t>
            </a:r>
            <a:r>
              <a:rPr lang="ru-RU" sz="2000" dirty="0" err="1"/>
              <a:t>Сб</a:t>
            </a:r>
            <a:r>
              <a:rPr lang="ru-RU" sz="2000" dirty="0"/>
              <a:t>, </a:t>
            </a:r>
            <a:r>
              <a:rPr lang="ru-RU" sz="2000" dirty="0" err="1"/>
              <a:t>Вс</a:t>
            </a:r>
            <a:r>
              <a:rPr lang="ru-RU" sz="2000" dirty="0"/>
              <a:t> выходной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"/>
            <a:ext cx="7175351" cy="112474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Наши контакты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</TotalTime>
  <Words>438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ООО «Эйрена»</vt:lpstr>
      <vt:lpstr>О компании</vt:lpstr>
      <vt:lpstr>Наши услуги</vt:lpstr>
      <vt:lpstr>Наши преимущества</vt:lpstr>
      <vt:lpstr>Наши ценности</vt:lpstr>
      <vt:lpstr>Бизнес-инкубатор Бригантина</vt:lpstr>
      <vt:lpstr>Наши контакты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«Эйрена»</dc:title>
  <dc:creator>Mr. Bu</dc:creator>
  <cp:lastModifiedBy>Mr. Bu</cp:lastModifiedBy>
  <cp:revision>22</cp:revision>
  <dcterms:created xsi:type="dcterms:W3CDTF">2012-12-08T11:06:16Z</dcterms:created>
  <dcterms:modified xsi:type="dcterms:W3CDTF">2012-12-27T18:57:58Z</dcterms:modified>
</cp:coreProperties>
</file>