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274" r:id="rId3"/>
    <p:sldId id="269" r:id="rId4"/>
    <p:sldId id="266" r:id="rId5"/>
    <p:sldId id="270" r:id="rId6"/>
    <p:sldId id="281" r:id="rId7"/>
    <p:sldId id="282" r:id="rId8"/>
    <p:sldId id="271" r:id="rId9"/>
    <p:sldId id="275" r:id="rId10"/>
    <p:sldId id="276" r:id="rId11"/>
    <p:sldId id="272" r:id="rId12"/>
    <p:sldId id="277" r:id="rId13"/>
    <p:sldId id="279" r:id="rId14"/>
    <p:sldId id="278" r:id="rId1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322E"/>
    <a:srgbClr val="85211F"/>
    <a:srgbClr val="792D2B"/>
    <a:srgbClr val="CBE4F1"/>
    <a:srgbClr val="FF9900"/>
    <a:srgbClr val="00FFFF"/>
    <a:srgbClr val="66FFFF"/>
    <a:srgbClr val="BA5502"/>
    <a:srgbClr val="E1F4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9" autoAdjust="0"/>
    <p:restoredTop sz="92250" autoAdjust="0"/>
  </p:normalViewPr>
  <p:slideViewPr>
    <p:cSldViewPr>
      <p:cViewPr>
        <p:scale>
          <a:sx n="115" d="100"/>
          <a:sy n="115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77" y="0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96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77" y="9430796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071F14-40A8-4E0D-98AC-59AAA3BA9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1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77" y="0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9" y="4716247"/>
            <a:ext cx="5436897" cy="446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96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77" y="9430796"/>
            <a:ext cx="2945245" cy="49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1F3189-265C-4199-B5F1-F6777D2448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402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98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29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92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2601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392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88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68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8737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31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34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34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34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65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70246-4788-4681-9296-4570A10B4BE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4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39645-62C9-45F5-8D8A-C236F41F9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7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EB956-CC6D-4EDF-AB44-7B13F4BF8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80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82F5-6EE4-4E66-93A9-F24FB6A9D7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29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C48C4-87E1-466C-A5D0-89D891DCF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343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234C-242E-4DE4-98F3-DC1409A9E9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915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CB0D6-F87D-47BE-B211-A187A2BCF0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18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160D7-624F-4710-93A9-7B0EBD25D4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55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E1A6B-7412-4A4D-9DA5-5509D9E18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3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3D8F-5B87-42DD-A5D1-FE0EEDC7B9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86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B14FA-EA81-448B-A225-38A9636EF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6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AE9F4-AA47-4695-8F8E-E3098B0BB7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63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F4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1436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43625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36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3A78A8-3E65-4A1E-9F28-B441A04669ED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943600"/>
            <a:ext cx="78263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584" y="2132856"/>
            <a:ext cx="7560840" cy="2105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dirty="0" smtClean="0"/>
              <a:t>Поддержка предпринимательства</a:t>
            </a:r>
            <a:br>
              <a:rPr lang="ru-RU" altLang="ru-RU" dirty="0" smtClean="0"/>
            </a:br>
            <a:r>
              <a:rPr lang="ru-RU" altLang="ru-RU" dirty="0" smtClean="0"/>
              <a:t> в Московской области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0120" cy="13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765002" y="1361980"/>
            <a:ext cx="4999585" cy="934862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82587" y="1340768"/>
            <a:ext cx="2841879" cy="947930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188640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/>
          <a:p>
            <a:r>
              <a:rPr lang="ru-RU" altLang="ru-RU" dirty="0" smtClean="0"/>
              <a:t>Сопровождение в решении текущих задач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422703" y="1361980"/>
            <a:ext cx="270913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b="0" kern="0" dirty="0" smtClean="0"/>
              <a:t>Сеть МФЦ</a:t>
            </a:r>
            <a:endParaRPr lang="ru-RU" altLang="ru-RU" sz="2800" b="0" kern="0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3798283" y="1340768"/>
            <a:ext cx="4966305" cy="94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b="0" kern="0" dirty="0" smtClean="0"/>
              <a:t>Единый </a:t>
            </a:r>
            <a:r>
              <a:rPr lang="ru-RU" altLang="ru-RU" sz="2800" b="0" kern="0" dirty="0" err="1" smtClean="0"/>
              <a:t>колл</a:t>
            </a:r>
            <a:r>
              <a:rPr lang="ru-RU" altLang="ru-RU" sz="2800" b="0" kern="0" dirty="0" smtClean="0"/>
              <a:t>-центр для предпринимателей</a:t>
            </a:r>
            <a:endParaRPr lang="ru-RU" altLang="ru-RU" sz="2800" b="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05" y="3557860"/>
            <a:ext cx="2188346" cy="2735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3152292"/>
            <a:ext cx="2801764" cy="2581106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387785" y="2348880"/>
            <a:ext cx="2836682" cy="73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для бизнеса</a:t>
            </a:r>
          </a:p>
          <a:p>
            <a:r>
              <a:rPr lang="ru-RU" altLang="ru-RU" sz="18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104 МФЦ</a:t>
            </a:r>
            <a:endParaRPr lang="en-US" altLang="ru-RU" sz="18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6" y="3152291"/>
            <a:ext cx="3032126" cy="3508325"/>
          </a:xfrm>
          <a:prstGeom prst="rect">
            <a:avLst/>
          </a:prstGeom>
        </p:spPr>
      </p:pic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3756626" y="2348880"/>
            <a:ext cx="4894613" cy="84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Любые вопросы по взаимодействию бизнеса и </a:t>
            </a:r>
            <a:r>
              <a:rPr lang="ru-RU" altLang="ru-RU" sz="1800" i="1" kern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власти</a:t>
            </a:r>
            <a:endParaRPr lang="en-US" altLang="ru-RU" sz="1800" b="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1911394" y="939935"/>
            <a:ext cx="7053094" cy="496584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Налоговые льготы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1991180" y="908720"/>
            <a:ext cx="6368668" cy="48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b="0" kern="0" dirty="0" smtClean="0"/>
              <a:t>При реализации </a:t>
            </a:r>
            <a:r>
              <a:rPr lang="ru-RU" altLang="ru-RU" sz="1800" b="0" kern="0" dirty="0" err="1" smtClean="0"/>
              <a:t>инвестпроектов</a:t>
            </a:r>
            <a:r>
              <a:rPr lang="ru-RU" altLang="ru-RU" sz="1800" b="0" kern="0" dirty="0" smtClean="0"/>
              <a:t> от 50 млн. </a:t>
            </a:r>
            <a:r>
              <a:rPr lang="ru-RU" altLang="ru-RU" sz="1800" b="0" kern="0" dirty="0"/>
              <a:t>р</a:t>
            </a:r>
            <a:r>
              <a:rPr lang="ru-RU" altLang="ru-RU" sz="1800" b="0" kern="0" dirty="0" smtClean="0"/>
              <a:t>уб.</a:t>
            </a:r>
            <a:endParaRPr lang="ru-RU" altLang="ru-RU" sz="1800" b="0" kern="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0" y="1070600"/>
            <a:ext cx="1806884" cy="2790448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948618" y="1458618"/>
            <a:ext cx="6555246" cy="6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 15,5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срок до 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– 1,5%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срок до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907704" y="4392128"/>
            <a:ext cx="7056784" cy="487359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989530" y="4365104"/>
            <a:ext cx="6974957" cy="48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b="0" kern="0" dirty="0" smtClean="0"/>
              <a:t>«Налоговые каникулы»</a:t>
            </a:r>
            <a:endParaRPr lang="ru-RU" altLang="ru-RU" sz="1800" b="0" kern="0" dirty="0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1991180" y="4865999"/>
            <a:ext cx="6973307" cy="4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новых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kern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1600" i="1" ker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kern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</a:t>
            </a:r>
            <a:r>
              <a:rPr lang="ru-RU" altLang="ru-RU" sz="1600" i="1" ker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600" i="1" kern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патенте</a:t>
            </a:r>
            <a:endParaRPr lang="ru-RU" altLang="ru-RU" sz="16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916654" y="5256272"/>
            <a:ext cx="7047833" cy="521919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1991181" y="5229200"/>
            <a:ext cx="6973306" cy="5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b="0" kern="0" dirty="0" smtClean="0"/>
              <a:t>УСН: доходы-расходы 10</a:t>
            </a:r>
            <a:r>
              <a:rPr lang="en-US" altLang="ru-RU" sz="1800" b="0" kern="0" dirty="0" smtClean="0"/>
              <a:t>%</a:t>
            </a:r>
            <a:endParaRPr lang="ru-RU" altLang="ru-RU" sz="1800" b="0" kern="0" dirty="0"/>
          </a:p>
        </p:txBody>
      </p: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2915816" y="5780292"/>
            <a:ext cx="5976664" cy="38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39 видов деятельнос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912504" y="2092063"/>
            <a:ext cx="7051984" cy="496584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10"/>
          <p:cNvSpPr txBox="1">
            <a:spLocks noChangeArrowheads="1"/>
          </p:cNvSpPr>
          <p:nvPr/>
        </p:nvSpPr>
        <p:spPr bwMode="auto">
          <a:xfrm>
            <a:off x="1992289" y="2060848"/>
            <a:ext cx="6871615" cy="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b="0" kern="0" dirty="0" smtClean="0"/>
              <a:t>При заключении СПИК по проекту от 750 млн. </a:t>
            </a:r>
            <a:r>
              <a:rPr lang="ru-RU" altLang="ru-RU" sz="1800" b="0" kern="0" dirty="0"/>
              <a:t>р</a:t>
            </a:r>
            <a:r>
              <a:rPr lang="ru-RU" altLang="ru-RU" sz="1800" b="0" kern="0" dirty="0" smtClean="0"/>
              <a:t>уб.</a:t>
            </a:r>
            <a:endParaRPr lang="ru-RU" altLang="ru-RU" sz="1800" b="0" kern="0" dirty="0"/>
          </a:p>
        </p:txBody>
      </p: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1989530" y="2617932"/>
            <a:ext cx="7082462" cy="6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0% 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д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2025 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г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10% 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д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2028 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г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13,5% 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д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2029 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г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altLang="ru-RU" sz="1600" i="1" kern="0" dirty="0" smtClean="0">
              <a:solidFill>
                <a:srgbClr val="85211F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0%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 лет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912504" y="3237005"/>
            <a:ext cx="7051984" cy="496584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10"/>
          <p:cNvSpPr txBox="1">
            <a:spLocks noChangeArrowheads="1"/>
          </p:cNvSpPr>
          <p:nvPr/>
        </p:nvSpPr>
        <p:spPr bwMode="auto">
          <a:xfrm>
            <a:off x="1992289" y="3205790"/>
            <a:ext cx="6972199" cy="52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b="0" kern="0" dirty="0" smtClean="0"/>
              <a:t>При включении в реестр региональных </a:t>
            </a:r>
            <a:r>
              <a:rPr lang="ru-RU" altLang="ru-RU" sz="1800" b="0" kern="0" dirty="0" err="1" smtClean="0"/>
              <a:t>инвестпроектов</a:t>
            </a:r>
            <a:endParaRPr lang="ru-RU" altLang="ru-RU" sz="1800" b="0" kern="0" dirty="0"/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 bwMode="auto">
          <a:xfrm>
            <a:off x="1989530" y="3762874"/>
            <a:ext cx="7190982" cy="60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 </a:t>
            </a:r>
            <a:r>
              <a:rPr lang="ru-RU" alt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до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1600" i="1" dirty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2029 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г</a:t>
            </a:r>
            <a:r>
              <a:rPr lang="ru-RU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is-IS" sz="1600" i="1" dirty="0" smtClean="0">
                <a:solidFill>
                  <a:srgbClr val="85211F"/>
                </a:solidFill>
                <a:latin typeface="Arial" charset="0"/>
                <a:ea typeface="Arial" charset="0"/>
                <a:cs typeface="Arial" charset="0"/>
              </a:rPr>
              <a:t>,</a:t>
            </a:r>
            <a:endParaRPr lang="ru-RU" altLang="ru-RU" sz="1600" i="1" kern="0" dirty="0" smtClean="0">
              <a:solidFill>
                <a:srgbClr val="85211F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0%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4 года, 1,1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7 год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1498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Имущественная поддержка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67" y="1264255"/>
            <a:ext cx="3301677" cy="25202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05072" y="1298791"/>
            <a:ext cx="6515200" cy="834065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718" y="1439849"/>
            <a:ext cx="5815482" cy="5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Объекты недвижимости для передачи в аренду субъектам МСП</a:t>
            </a:r>
            <a:endParaRPr lang="ru-RU" altLang="ru-RU" sz="2400" b="0" kern="0" dirty="0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505072" y="2198584"/>
            <a:ext cx="4896544" cy="13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объектов в областной собственности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altLang="ru-RU" sz="20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1300 объектов в муниципальной собственности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05072" y="3971711"/>
            <a:ext cx="6515200" cy="834065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556718" y="4112769"/>
            <a:ext cx="6319538" cy="5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Льгота 50</a:t>
            </a:r>
            <a:r>
              <a:rPr lang="en-US" altLang="ru-RU" sz="2400" b="0" kern="0" dirty="0" smtClean="0"/>
              <a:t>% </a:t>
            </a:r>
            <a:r>
              <a:rPr lang="ru-RU" altLang="ru-RU" sz="2400" b="0" kern="0" dirty="0" smtClean="0"/>
              <a:t>по аренде для социально-ориентированного бизнеса</a:t>
            </a:r>
            <a:endParaRPr lang="ru-RU" altLang="ru-RU" sz="2400" b="0" kern="0" dirty="0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505072" y="4862880"/>
            <a:ext cx="4896544" cy="7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lvl="0" indent="-342900">
              <a:buFont typeface="Arial" charset="0"/>
              <a:buChar char="•"/>
            </a:pPr>
            <a:r>
              <a:rPr lang="ru-RU" sz="2000" i="1" dirty="0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465 субъектов </a:t>
            </a:r>
            <a:r>
              <a:rPr lang="ru-RU" sz="2000" i="1" dirty="0" smtClean="0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МСП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000" i="1" dirty="0" smtClean="0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46,2 </a:t>
            </a:r>
            <a:r>
              <a:rPr lang="ru-RU" sz="2000" i="1" dirty="0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тыс. </a:t>
            </a:r>
            <a:r>
              <a:rPr lang="ru-RU" sz="2000" i="1" dirty="0" err="1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кв.м</a:t>
            </a:r>
            <a:r>
              <a:rPr lang="ru-RU" sz="2000" i="1" dirty="0">
                <a:solidFill>
                  <a:srgbClr val="792D2B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05072" y="1405323"/>
            <a:ext cx="8243392" cy="474025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56718" y="1367841"/>
            <a:ext cx="5815482" cy="5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smtClean="0"/>
              <a:t>Условия:</a:t>
            </a:r>
            <a:endParaRPr lang="ru-RU" altLang="ru-RU" sz="2400" b="0" kern="0" dirty="0"/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366464" y="188640"/>
            <a:ext cx="8382000" cy="10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kern="0" dirty="0" smtClean="0"/>
              <a:t>Предоставление земельных участков без конкурса</a:t>
            </a:r>
            <a:endParaRPr lang="ru-RU" altLang="ru-RU" kern="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00" y="3861048"/>
            <a:ext cx="2238471" cy="2962682"/>
          </a:xfrm>
          <a:prstGeom prst="rect">
            <a:avLst/>
          </a:prstGeom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505072" y="1988840"/>
            <a:ext cx="7811344" cy="259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Соответствие приоритетам и целям стратегии социально-экономического развития МО, государственных программ МО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Увеличение ежегодных налоговых </a:t>
            </a: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поступлений</a:t>
            </a:r>
          </a:p>
          <a:p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Увеличение </a:t>
            </a:r>
            <a:r>
              <a:rPr lang="ru-RU" sz="2000" dirty="0">
                <a:solidFill>
                  <a:prstClr val="black"/>
                </a:solidFill>
                <a:cs typeface="Arial" panose="020B0604020202020204" pitchFamily="34" charset="0"/>
              </a:rPr>
              <a:t>количества рабочих мест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188640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dirty="0" smtClean="0"/>
              <a:t>Спасибо!</a:t>
            </a:r>
            <a:endParaRPr lang="ru-RU" altLang="ru-RU" dirty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10" y="4839494"/>
            <a:ext cx="15367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47" y="4018757"/>
            <a:ext cx="29289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6311021" y="4105275"/>
            <a:ext cx="2689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http://www.mofmicro.ru</a:t>
            </a:r>
            <a:endParaRPr lang="ru-RU" altLang="ru-RU" sz="1600" dirty="0"/>
          </a:p>
          <a:p>
            <a:r>
              <a:rPr lang="ru-RU" altLang="ru-RU" sz="1600" dirty="0"/>
              <a:t>(495) </a:t>
            </a:r>
            <a:r>
              <a:rPr lang="is-IS" altLang="ru-RU" sz="1600" dirty="0"/>
              <a:t>730-50-76</a:t>
            </a:r>
            <a:endParaRPr lang="ru-RU" altLang="ru-RU" sz="1600" dirty="0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288260" y="5609645"/>
            <a:ext cx="278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exporthelp@mosreg.ru</a:t>
            </a:r>
            <a:endParaRPr lang="ru-RU" altLang="ru-RU" sz="1600" dirty="0"/>
          </a:p>
          <a:p>
            <a:r>
              <a:rPr lang="is-IS" altLang="ru-RU" sz="1600" dirty="0"/>
              <a:t>8-926-971-62-64</a:t>
            </a:r>
            <a:endParaRPr lang="ru-RU" altLang="ru-RU" sz="1600" dirty="0"/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334297" y="3337719"/>
            <a:ext cx="270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</a:t>
            </a:r>
            <a:r>
              <a:rPr lang="en-US" altLang="ru-RU" sz="1600" dirty="0" err="1"/>
              <a:t>www.fpmo.ru</a:t>
            </a:r>
            <a:endParaRPr lang="en-US" altLang="ru-RU" sz="1600" dirty="0"/>
          </a:p>
          <a:p>
            <a:r>
              <a:rPr lang="en-US" altLang="ru-RU" sz="1600" dirty="0"/>
              <a:t>(495) 109-07-07</a:t>
            </a:r>
            <a:endParaRPr lang="ru-RU" altLang="ru-RU" sz="1600" dirty="0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3948285" y="3305969"/>
            <a:ext cx="249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200" dirty="0"/>
              <a:t>ГКУ МО «Московский областной</a:t>
            </a:r>
          </a:p>
          <a:p>
            <a:r>
              <a:rPr lang="ru-RU" altLang="ru-RU" sz="1200" dirty="0"/>
              <a:t>центр поддержки предпринимательства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3964160" y="1124744"/>
            <a:ext cx="2278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200" dirty="0"/>
              <a:t>Министерство инвестиций</a:t>
            </a:r>
          </a:p>
          <a:p>
            <a:r>
              <a:rPr lang="ru-RU" altLang="ru-RU" sz="1200" dirty="0"/>
              <a:t>и инноваций</a:t>
            </a:r>
          </a:p>
          <a:p>
            <a:r>
              <a:rPr lang="ru-RU" altLang="ru-RU" sz="1200" dirty="0"/>
              <a:t>Московской области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315247" y="1124744"/>
            <a:ext cx="278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http://mii.mosreg.ru</a:t>
            </a:r>
            <a:endParaRPr lang="ru-RU" altLang="ru-RU" sz="1600" dirty="0"/>
          </a:p>
          <a:p>
            <a:r>
              <a:rPr lang="ru-RU" altLang="ru-RU" sz="1600" dirty="0"/>
              <a:t>(498) 602-06-04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6315247" y="1867694"/>
            <a:ext cx="2781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http://msh.mosreg.ru</a:t>
            </a:r>
            <a:endParaRPr lang="ru-RU" altLang="ru-RU" sz="1600" dirty="0"/>
          </a:p>
          <a:p>
            <a:r>
              <a:rPr lang="ru-RU" altLang="ru-RU" sz="1600" dirty="0"/>
              <a:t>(495) 699-91-02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3964160" y="1867694"/>
            <a:ext cx="227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200" dirty="0"/>
              <a:t>Министерство сельского хозяйства и продовольствия</a:t>
            </a:r>
          </a:p>
          <a:p>
            <a:r>
              <a:rPr lang="ru-RU" altLang="ru-RU" sz="1200" dirty="0"/>
              <a:t>Московской области</a:t>
            </a:r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3951460" y="2580482"/>
            <a:ext cx="2276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ru-RU" altLang="ru-RU" sz="1200" dirty="0"/>
              <a:t>Министерство имущественных отношений</a:t>
            </a:r>
          </a:p>
          <a:p>
            <a:r>
              <a:rPr lang="ru-RU" altLang="ru-RU" sz="1200" dirty="0"/>
              <a:t>Московской области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6288260" y="2540794"/>
            <a:ext cx="278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http://mio.mosreg.ru</a:t>
            </a:r>
            <a:endParaRPr lang="ru-RU" altLang="ru-RU" sz="1600" dirty="0"/>
          </a:p>
          <a:p>
            <a:r>
              <a:rPr lang="ru-RU" altLang="ru-RU" sz="1600" dirty="0"/>
              <a:t>(498)</a:t>
            </a:r>
            <a:r>
              <a:rPr lang="en-US" altLang="ru-RU" sz="1600" dirty="0"/>
              <a:t> </a:t>
            </a:r>
            <a:r>
              <a:rPr lang="ru-RU" altLang="ru-RU" sz="1600" dirty="0"/>
              <a:t>602-15-55</a:t>
            </a: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6288260" y="4846805"/>
            <a:ext cx="2781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ru-RU" sz="1600" dirty="0"/>
              <a:t>http://www.mosreg-garant.ru</a:t>
            </a:r>
            <a:endParaRPr lang="ru-RU" altLang="ru-RU" sz="1600" dirty="0"/>
          </a:p>
          <a:p>
            <a:r>
              <a:rPr lang="ru-RU" altLang="ru-RU" sz="1600" dirty="0"/>
              <a:t>(495) </a:t>
            </a:r>
            <a:r>
              <a:rPr lang="is-IS" altLang="ru-RU" sz="1600" dirty="0"/>
              <a:t>730-50-52</a:t>
            </a:r>
            <a:endParaRPr lang="ru-RU" altLang="ru-RU" sz="1600" dirty="0"/>
          </a:p>
        </p:txBody>
      </p:sp>
      <p:pic>
        <p:nvPicPr>
          <p:cNvPr id="38" name="Picture 4" descr="http://trainingjourney.com/wp-content/uploads/2014/08/over-a-w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" y="1155730"/>
            <a:ext cx="3645614" cy="28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3" y="1166049"/>
            <a:ext cx="469292" cy="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97" y="1943820"/>
            <a:ext cx="469292" cy="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21" y="2617751"/>
            <a:ext cx="469292" cy="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46" y="3331676"/>
            <a:ext cx="469292" cy="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19872" y="5662989"/>
            <a:ext cx="1850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1200" dirty="0" smtClean="0">
                <a:latin typeface="Arial" charset="0"/>
                <a:ea typeface="Arial" charset="0"/>
                <a:cs typeface="Arial" charset="0"/>
              </a:rPr>
              <a:t>Фонд поддержки</a:t>
            </a:r>
          </a:p>
          <a:p>
            <a:r>
              <a:rPr lang="ru-RU" altLang="ru-RU" sz="1200" dirty="0" smtClean="0">
                <a:latin typeface="Arial" charset="0"/>
                <a:ea typeface="Arial" charset="0"/>
                <a:cs typeface="Arial" charset="0"/>
              </a:rPr>
              <a:t>внешнеэкономической </a:t>
            </a:r>
          </a:p>
          <a:p>
            <a:r>
              <a:rPr lang="ru-RU" altLang="ru-RU" sz="1200" dirty="0" smtClean="0">
                <a:latin typeface="Arial" charset="0"/>
                <a:ea typeface="Arial" charset="0"/>
                <a:cs typeface="Arial" charset="0"/>
              </a:rPr>
              <a:t>деятельности </a:t>
            </a:r>
            <a:endParaRPr lang="ru-RU" altLang="ru-RU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2326804"/>
            <a:ext cx="8382000" cy="17502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792D2B"/>
                </a:solidFill>
              </a:rPr>
              <a:t>2-е место </a:t>
            </a:r>
            <a:r>
              <a:rPr lang="ru-RU" altLang="ru-RU" smtClean="0">
                <a:solidFill>
                  <a:srgbClr val="792D2B"/>
                </a:solidFill>
              </a:rPr>
              <a:t>в РФ по </a:t>
            </a:r>
            <a:r>
              <a:rPr lang="ru-RU" altLang="ru-RU" dirty="0" smtClean="0">
                <a:solidFill>
                  <a:srgbClr val="792D2B"/>
                </a:solidFill>
              </a:rPr>
              <a:t>объему средств, выделенных на поддержку предпринимательства в 2016 году</a:t>
            </a:r>
            <a:endParaRPr lang="ru-RU" altLang="ru-RU" dirty="0">
              <a:solidFill>
                <a:srgbClr val="792D2B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331640" y="155290"/>
            <a:ext cx="6696744" cy="6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 kern="0" smtClean="0">
                <a:solidFill>
                  <a:schemeClr val="bg1">
                    <a:lumMod val="50000"/>
                  </a:schemeClr>
                </a:solidFill>
              </a:rPr>
              <a:t>Московская область</a:t>
            </a:r>
            <a:endParaRPr lang="ru-RU" altLang="ru-RU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0120" cy="13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99392"/>
            <a:ext cx="8382000" cy="2614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ru-RU" altLang="ru-RU" b="0" dirty="0" smtClean="0"/>
              <a:t>Система поддержки предпринимательства в Московской области</a:t>
            </a:r>
            <a:br>
              <a:rPr lang="ru-RU" altLang="ru-RU" b="0" dirty="0" smtClean="0"/>
            </a:br>
            <a:r>
              <a:rPr lang="ru-RU" altLang="ru-RU" sz="3600" dirty="0" smtClean="0"/>
              <a:t>решает конкретные задачи</a:t>
            </a:r>
            <a:endParaRPr lang="ru-RU" altLang="ru-RU" sz="3600" dirty="0"/>
          </a:p>
        </p:txBody>
      </p:sp>
      <p:pic>
        <p:nvPicPr>
          <p:cNvPr id="8" name="Picture 4" descr="http://trainingjourney.com/wp-content/uploads/2014/08/over-a-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36" y="2251892"/>
            <a:ext cx="5978699" cy="46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 rot="810311">
            <a:off x="4465812" y="3692789"/>
            <a:ext cx="3784260" cy="10301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88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chemeClr val="bg1">
                    <a:lumMod val="50000"/>
                  </a:schemeClr>
                </a:solidFill>
              </a:rPr>
              <a:t>Старт бизнеса</a:t>
            </a:r>
            <a:endParaRPr lang="ru-RU" altLang="ru-RU" sz="28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 rot="21437270">
            <a:off x="1339841" y="4736839"/>
            <a:ext cx="4765476" cy="10301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979999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kern="0" smtClean="0">
                <a:solidFill>
                  <a:schemeClr val="bg1">
                    <a:lumMod val="50000"/>
                  </a:schemeClr>
                </a:solidFill>
              </a:rPr>
              <a:t>Развитие экспорта</a:t>
            </a:r>
            <a:endParaRPr lang="ru-RU" altLang="ru-RU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 rot="21059803">
            <a:off x="3686286" y="5099079"/>
            <a:ext cx="4330060" cy="6998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9799991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400" kern="0" smtClean="0">
                <a:solidFill>
                  <a:schemeClr val="bg1">
                    <a:lumMod val="50000"/>
                  </a:schemeClr>
                </a:solidFill>
              </a:rPr>
              <a:t>Развитие промышленных предприятий</a:t>
            </a:r>
            <a:endParaRPr lang="ru-RU" altLang="ru-RU" sz="14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 rot="342438">
            <a:off x="3656814" y="4281312"/>
            <a:ext cx="5919192" cy="10301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1949999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kern="0" smtClean="0">
                <a:solidFill>
                  <a:schemeClr val="bg1">
                    <a:lumMod val="50000"/>
                  </a:schemeClr>
                </a:solidFill>
              </a:rPr>
              <a:t>Взаимодействие с органами власти</a:t>
            </a:r>
            <a:endParaRPr lang="ru-RU" altLang="ru-RU" sz="18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30"/>
          <p:cNvSpPr>
            <a:spLocks noChangeArrowheads="1"/>
          </p:cNvSpPr>
          <p:nvPr/>
        </p:nvSpPr>
        <p:spPr bwMode="auto">
          <a:xfrm>
            <a:off x="7547421" y="5661697"/>
            <a:ext cx="1489075" cy="6985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09" y="5733256"/>
            <a:ext cx="2048673" cy="952871"/>
          </a:xfrm>
          <a:prstGeom prst="rect">
            <a:avLst/>
          </a:prstGeom>
        </p:spPr>
      </p:pic>
      <p:sp>
        <p:nvSpPr>
          <p:cNvPr id="53" name="Скругленный прямоугольник 52"/>
          <p:cNvSpPr/>
          <p:nvPr/>
        </p:nvSpPr>
        <p:spPr bwMode="auto">
          <a:xfrm>
            <a:off x="2938909" y="5229200"/>
            <a:ext cx="5030098" cy="50405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3430334" y="3140968"/>
            <a:ext cx="4176464" cy="50405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43608" y="1627547"/>
            <a:ext cx="4176464" cy="50405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Старт бизнеса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1111619" y="1484784"/>
            <a:ext cx="457110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Сеть </a:t>
            </a:r>
            <a:r>
              <a:rPr lang="ru-RU" altLang="ru-RU" sz="2400" b="0" kern="0" dirty="0" err="1" smtClean="0"/>
              <a:t>коворкинг</a:t>
            </a:r>
            <a:r>
              <a:rPr lang="ru-RU" altLang="ru-RU" sz="2400" b="0" kern="0" dirty="0" smtClean="0"/>
              <a:t>-центров</a:t>
            </a:r>
            <a:endParaRPr lang="ru-RU" altLang="ru-RU" sz="2400" b="0" kern="0" dirty="0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3021379" y="5231713"/>
            <a:ext cx="5184576" cy="5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Образовательные программы</a:t>
            </a:r>
            <a:endParaRPr lang="ru-RU" altLang="ru-RU" sz="2400" b="0" kern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70" y="186868"/>
            <a:ext cx="1907282" cy="2524344"/>
          </a:xfrm>
          <a:prstGeom prst="rect">
            <a:avLst/>
          </a:prstGeom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3563888" y="2997501"/>
            <a:ext cx="6813593" cy="77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Бизнес-навигатор</a:t>
            </a:r>
            <a:endParaRPr lang="ru-RU" altLang="ru-RU" sz="2400" b="0" kern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8517"/>
            <a:ext cx="2952328" cy="27301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6" y="3144369"/>
            <a:ext cx="216024" cy="216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40" y="2944293"/>
            <a:ext cx="216024" cy="21663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06942"/>
            <a:ext cx="216024" cy="21663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87" y="3015260"/>
            <a:ext cx="216024" cy="2166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15" y="3209286"/>
            <a:ext cx="216024" cy="216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11" y="3034206"/>
            <a:ext cx="216024" cy="2166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356992"/>
            <a:ext cx="216024" cy="2166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85" y="2494575"/>
            <a:ext cx="216024" cy="21663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29" y="3259244"/>
            <a:ext cx="216024" cy="21663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19" y="2835974"/>
            <a:ext cx="216024" cy="21663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63" y="2582289"/>
            <a:ext cx="216024" cy="2166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83" y="3590945"/>
            <a:ext cx="216024" cy="21663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07" y="2604161"/>
            <a:ext cx="216024" cy="2166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65" y="3575337"/>
            <a:ext cx="216024" cy="2166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19" y="3306955"/>
            <a:ext cx="216024" cy="216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7" y="1556792"/>
            <a:ext cx="643738" cy="645566"/>
          </a:xfrm>
          <a:prstGeom prst="rect">
            <a:avLst/>
          </a:prstGeom>
        </p:spPr>
      </p:pic>
      <p:sp>
        <p:nvSpPr>
          <p:cNvPr id="47" name="Rectangle 10"/>
          <p:cNvSpPr txBox="1">
            <a:spLocks noChangeArrowheads="1"/>
          </p:cNvSpPr>
          <p:nvPr/>
        </p:nvSpPr>
        <p:spPr bwMode="auto">
          <a:xfrm>
            <a:off x="2168966" y="2063773"/>
            <a:ext cx="4571106" cy="71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городах Подмосковья</a:t>
            </a:r>
          </a:p>
          <a:p>
            <a:r>
              <a:rPr lang="en-US" altLang="ru-RU" sz="18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mbmosreg.ru</a:t>
            </a:r>
            <a:endParaRPr lang="ru-RU" altLang="ru-RU" sz="18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0"/>
          <p:cNvSpPr txBox="1">
            <a:spLocks noChangeArrowheads="1"/>
          </p:cNvSpPr>
          <p:nvPr/>
        </p:nvSpPr>
        <p:spPr bwMode="auto">
          <a:xfrm>
            <a:off x="3347864" y="4321922"/>
            <a:ext cx="4571106" cy="69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открытии нового бизнеса</a:t>
            </a:r>
          </a:p>
          <a:p>
            <a:r>
              <a:rPr lang="en-US" altLang="ru-RU" sz="18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navigator.smbn.ru</a:t>
            </a:r>
            <a:endParaRPr lang="ru-RU" altLang="ru-RU" sz="18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0"/>
          <p:cNvSpPr txBox="1">
            <a:spLocks noChangeArrowheads="1"/>
          </p:cNvSpPr>
          <p:nvPr/>
        </p:nvSpPr>
        <p:spPr bwMode="auto">
          <a:xfrm>
            <a:off x="3816424" y="6216597"/>
            <a:ext cx="5364088" cy="59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 на обучение: </a:t>
            </a:r>
            <a:r>
              <a:rPr lang="en-US" altLang="ru-RU" sz="18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fpmo.ru, (495) 109-07-07</a:t>
            </a:r>
            <a:endParaRPr lang="ru-RU" altLang="ru-RU" sz="18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6084">
            <a:off x="7167290" y="2193425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9756">
            <a:off x="6690341" y="1861970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6084">
            <a:off x="6091398" y="1845267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060">
            <a:off x="5745716" y="1541211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5284159" y="1668127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0150">
            <a:off x="8573777" y="2773652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938">
            <a:off x="8326967" y="3300757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0150">
            <a:off x="8605936" y="3738290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7938">
            <a:off x="8390575" y="4175856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7611">
            <a:off x="8406999" y="4688347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88940">
            <a:off x="7978560" y="4843786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0319">
            <a:off x="7813410" y="2547784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06568">
            <a:off x="7368020" y="2890531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33" y="5773276"/>
            <a:ext cx="2459388" cy="464036"/>
          </a:xfrm>
          <a:prstGeom prst="rect">
            <a:avLst/>
          </a:prstGeom>
        </p:spPr>
      </p:pic>
      <p:sp>
        <p:nvSpPr>
          <p:cNvPr id="70" name="object 30"/>
          <p:cNvSpPr>
            <a:spLocks noChangeArrowheads="1"/>
          </p:cNvSpPr>
          <p:nvPr/>
        </p:nvSpPr>
        <p:spPr bwMode="auto">
          <a:xfrm>
            <a:off x="3347864" y="3616501"/>
            <a:ext cx="1639718" cy="7701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6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7831">
            <a:off x="5594895" y="3127088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92">
            <a:off x="7918130" y="2290413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7831">
            <a:off x="4829891" y="2584946"/>
            <a:ext cx="225984" cy="421518"/>
          </a:xfrm>
          <a:prstGeom prst="rect">
            <a:avLst/>
          </a:prstGeom>
          <a:solidFill>
            <a:srgbClr val="FF9900"/>
          </a:solidFill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431558" y="1268210"/>
            <a:ext cx="3348354" cy="725247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Финансово-кредитная поддержка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477224" y="1284662"/>
            <a:ext cx="3302688" cy="66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000" b="0" kern="0" dirty="0" smtClean="0"/>
              <a:t>Поручительства по кредитам</a:t>
            </a:r>
            <a:endParaRPr lang="ru-RU" altLang="ru-RU" sz="2000" b="0" kern="0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021264" y="1268211"/>
            <a:ext cx="3663410" cy="50405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5083404" y="1242727"/>
            <a:ext cx="3681184" cy="5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000" b="0" kern="0" dirty="0" smtClean="0"/>
              <a:t>Микрофинансирование</a:t>
            </a:r>
            <a:endParaRPr lang="ru-RU" altLang="ru-RU" sz="2000" b="0" kern="0" dirty="0"/>
          </a:p>
        </p:txBody>
      </p:sp>
      <p:pic>
        <p:nvPicPr>
          <p:cNvPr id="20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78" y="1879675"/>
            <a:ext cx="29289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/>
          <p:cNvSpPr txBox="1">
            <a:spLocks noChangeArrowheads="1"/>
          </p:cNvSpPr>
          <p:nvPr/>
        </p:nvSpPr>
        <p:spPr bwMode="auto">
          <a:xfrm>
            <a:off x="5021264" y="2634282"/>
            <a:ext cx="3888432" cy="7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до 3 млн. руб., 8-13% годовых,</a:t>
            </a:r>
          </a:p>
          <a:p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3-х лет</a:t>
            </a:r>
            <a:endParaRPr lang="en-US" altLang="ru-RU" sz="14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4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mofmicro.ru, (495) 730-50-76</a:t>
            </a:r>
            <a:endParaRPr lang="ru-RU" altLang="ru-RU" sz="14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13031"/>
            <a:ext cx="3681003" cy="2928337"/>
          </a:xfrm>
          <a:prstGeom prst="rect">
            <a:avLst/>
          </a:prstGeom>
        </p:spPr>
      </p:pic>
      <p:sp>
        <p:nvSpPr>
          <p:cNvPr id="25" name="Rectangle 10"/>
          <p:cNvSpPr txBox="1">
            <a:spLocks noChangeArrowheads="1"/>
          </p:cNvSpPr>
          <p:nvPr/>
        </p:nvSpPr>
        <p:spPr bwMode="auto">
          <a:xfrm>
            <a:off x="350694" y="5013176"/>
            <a:ext cx="4557333" cy="8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производства – до 10 млн. руб.</a:t>
            </a:r>
          </a:p>
          <a:p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предпринимательство</a:t>
            </a:r>
            <a:r>
              <a:rPr lang="en-US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1,5 млн. руб.</a:t>
            </a:r>
            <a:endParaRPr lang="en-US" altLang="ru-RU" sz="14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4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mbmosreg.ru, (495) 109-07-07</a:t>
            </a:r>
            <a:endParaRPr lang="ru-RU" altLang="ru-RU" sz="14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899592" y="4509120"/>
            <a:ext cx="4252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/>
              <a:t>Министерство </a:t>
            </a:r>
            <a:r>
              <a:rPr lang="ru-RU" altLang="ru-RU" sz="1600" dirty="0" smtClean="0"/>
              <a:t>инвестиций и </a:t>
            </a:r>
            <a:r>
              <a:rPr lang="ru-RU" altLang="ru-RU" sz="1600" dirty="0"/>
              <a:t>инноваций</a:t>
            </a:r>
          </a:p>
          <a:p>
            <a:r>
              <a:rPr lang="ru-RU" altLang="ru-RU" sz="1600" dirty="0"/>
              <a:t>Московской области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387785" y="3969060"/>
            <a:ext cx="1862473" cy="50405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435303" y="3933056"/>
            <a:ext cx="183244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000" b="0" kern="0" dirty="0" smtClean="0"/>
              <a:t>Субсидии</a:t>
            </a:r>
            <a:endParaRPr lang="ru-RU" altLang="ru-RU" sz="2000" b="0" kern="0" dirty="0"/>
          </a:p>
        </p:txBody>
      </p:sp>
      <p:pic>
        <p:nvPicPr>
          <p:cNvPr id="28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1" y="1993457"/>
            <a:ext cx="1649980" cy="7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 txBox="1">
            <a:spLocks noChangeArrowheads="1"/>
          </p:cNvSpPr>
          <p:nvPr/>
        </p:nvSpPr>
        <p:spPr bwMode="auto">
          <a:xfrm>
            <a:off x="387784" y="2615648"/>
            <a:ext cx="4520243" cy="10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50% от суммы кредита – до 42 млн.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i="1" kern="0" dirty="0" err="1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400" i="1" kern="0" dirty="0" err="1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огарантии</a:t>
            </a:r>
            <a:r>
              <a:rPr lang="ru-RU" altLang="ru-RU" sz="14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АО «Корпорация МСП» – до 70% от суммы кредита, до 1 млрд. руб.</a:t>
            </a:r>
            <a:endParaRPr lang="en-US" altLang="ru-RU" sz="14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4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mosreg-garant.ru, (495) 730-50-52</a:t>
            </a:r>
            <a:endParaRPr lang="ru-RU" altLang="ru-RU" sz="1400" b="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270">
            <a:off x="7839785" y="2941260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096">
            <a:off x="5097487" y="3054072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096">
            <a:off x="4354616" y="2333992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7831">
            <a:off x="4253827" y="1936874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096">
            <a:off x="3706544" y="1836836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9347">
            <a:off x="4812235" y="4055852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9693">
            <a:off x="4336944" y="4142285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1928">
            <a:off x="3860811" y="3900439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9693">
            <a:off x="3429439" y="4039149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9567" y="3838062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6061">
            <a:off x="2359985" y="4039149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680">
            <a:off x="8205392" y="1786841"/>
            <a:ext cx="225984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92">
            <a:off x="7495469" y="3320575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9693">
            <a:off x="5085622" y="4433931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4096">
            <a:off x="5802399" y="3565028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C:\Users\RomanDA\Desktop\Документы\Презентация\щи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3" y="4464320"/>
            <a:ext cx="469292" cy="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>
                <a:solidFill>
                  <a:schemeClr val="bg1">
                    <a:lumMod val="50000"/>
                  </a:schemeClr>
                </a:solidFill>
              </a:rPr>
              <a:t>Финансово-кредитная поддержка</a:t>
            </a:r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 txBox="1">
            <a:spLocks noChangeArrowheads="1"/>
          </p:cNvSpPr>
          <p:nvPr/>
        </p:nvSpPr>
        <p:spPr bwMode="auto">
          <a:xfrm>
            <a:off x="413533" y="620688"/>
            <a:ext cx="8382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kern="0" dirty="0" smtClean="0"/>
              <a:t>Поручительства по кредитам</a:t>
            </a:r>
            <a:endParaRPr lang="ru-RU" altLang="ru-RU" sz="2800" kern="0" dirty="0"/>
          </a:p>
        </p:txBody>
      </p:sp>
      <p:sp>
        <p:nvSpPr>
          <p:cNvPr id="50" name="TextBox 49"/>
          <p:cNvSpPr txBox="1"/>
          <p:nvPr/>
        </p:nvSpPr>
        <p:spPr>
          <a:xfrm>
            <a:off x="293688" y="1304448"/>
            <a:ext cx="3918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Предоставление поручительств по банковским кредитам: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до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  <a:cs typeface="Arial" charset="0"/>
              </a:rPr>
              <a:t>50%</a:t>
            </a: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 от суммы кредита;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на срок до 5 лет (торговля 18 мес.);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максимальная сумма 42 млн. руб.;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вознаграждение Фонда 0-2% годовых от суммы поручительства</a:t>
            </a:r>
            <a:endParaRPr lang="ru-RU" sz="1600" dirty="0">
              <a:latin typeface="Arial" charset="0"/>
              <a:cs typeface="Arial" charset="0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514716"/>
              </p:ext>
            </p:extLst>
          </p:nvPr>
        </p:nvGraphicFramePr>
        <p:xfrm>
          <a:off x="1055688" y="3645024"/>
          <a:ext cx="7836791" cy="208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280"/>
                <a:gridCol w="895633"/>
                <a:gridCol w="951611"/>
                <a:gridCol w="839656"/>
                <a:gridCol w="951611"/>
              </a:tblGrid>
              <a:tr h="3657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605" marR="91605" marT="45716" marB="4571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 год</a:t>
                      </a:r>
                      <a:endParaRPr lang="ru-RU" sz="1400" dirty="0"/>
                    </a:p>
                  </a:txBody>
                  <a:tcPr marL="91605" marR="91605" marT="45716" marB="4571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 marL="91605" marR="91605" marT="45716" marB="4571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 marL="91605" marR="91605" marT="45716" marB="45716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 marL="91605" marR="91605" marT="45716" marB="45716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40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 предоставленных поручительств, млн.руб.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605" marR="91605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385,1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356,5</a:t>
                      </a: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450,0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581,4</a:t>
                      </a:r>
                    </a:p>
                  </a:txBody>
                  <a:tcPr marL="91443" marR="91443" anchor="ctr"/>
                </a:tc>
              </a:tr>
              <a:tr h="640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Объем  привлеченных кредитов под поручительство Фонда, млн.руб.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605" marR="91605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854,4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791,7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1 562,0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1 488,3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</a:tr>
              <a:tr h="438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получателей поддержки</a:t>
                      </a:r>
                    </a:p>
                  </a:txBody>
                  <a:tcPr marL="91605" marR="91605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54</a:t>
                      </a: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4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anchor="ctr"/>
                </a:tc>
              </a:tr>
            </a:tbl>
          </a:graphicData>
        </a:graphic>
      </p:graphicFrame>
      <p:pic>
        <p:nvPicPr>
          <p:cNvPr id="52" name="Picture 6" descr="http://xn----btbbcggdadok4cldcejwqfint.xn--p1ai/images/icon/icon-11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933056"/>
            <a:ext cx="7540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 descr="http://xn----btbbcggdadok4cldcejwqfint.xn--p1ai/images/icon/icon-20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653136"/>
            <a:ext cx="8223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 descr="http://xn----btbbcggdadok4cldcejwqfint.xn--p1ai/images/icon/icon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229200"/>
            <a:ext cx="76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4100477" y="5877272"/>
            <a:ext cx="4864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Всего предоставлено </a:t>
            </a:r>
            <a:r>
              <a:rPr lang="ru-RU" altLang="ru-RU" sz="1600" b="1" kern="0" dirty="0">
                <a:solidFill>
                  <a:srgbClr val="00B050"/>
                </a:solidFill>
                <a:latin typeface="Arial" charset="0"/>
                <a:cs typeface="Arial" charset="0"/>
              </a:rPr>
              <a:t>666</a:t>
            </a:r>
            <a:r>
              <a:rPr lang="ru-RU" altLang="ru-RU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поручительств</a:t>
            </a:r>
          </a:p>
          <a:p>
            <a:pPr algn="r"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на </a:t>
            </a:r>
            <a:r>
              <a:rPr lang="ru-RU" altLang="ru-RU" sz="1600" b="1" kern="0" dirty="0">
                <a:solidFill>
                  <a:srgbClr val="00B050"/>
                </a:solidFill>
                <a:latin typeface="Arial" charset="0"/>
                <a:cs typeface="Arial" charset="0"/>
              </a:rPr>
              <a:t>3 513,8 </a:t>
            </a:r>
            <a:r>
              <a:rPr lang="ru-RU" altLang="ru-RU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млн. руб.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80112" y="1325087"/>
            <a:ext cx="3456384" cy="2319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Предоставление </a:t>
            </a:r>
            <a:r>
              <a:rPr lang="ru-RU" sz="1600" b="1" dirty="0" err="1">
                <a:solidFill>
                  <a:srgbClr val="002060"/>
                </a:solidFill>
              </a:rPr>
              <a:t>согарантий</a:t>
            </a:r>
            <a:r>
              <a:rPr lang="ru-RU" sz="1600" b="1" dirty="0">
                <a:solidFill>
                  <a:srgbClr val="002060"/>
                </a:solidFill>
              </a:rPr>
              <a:t> по банковским кредитам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совместно с Корпорацией МСП: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</a:rPr>
              <a:t>до </a:t>
            </a:r>
            <a:r>
              <a:rPr lang="ru-RU" sz="1600" b="1" dirty="0">
                <a:solidFill>
                  <a:srgbClr val="FF0000"/>
                </a:solidFill>
              </a:rPr>
              <a:t>70%</a:t>
            </a:r>
            <a:r>
              <a:rPr lang="ru-RU" sz="1600" dirty="0">
                <a:solidFill>
                  <a:srgbClr val="002060"/>
                </a:solidFill>
              </a:rPr>
              <a:t> от суммы кредита;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</a:rPr>
              <a:t>на срок до 5 лет;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</a:rPr>
              <a:t>сумма от 42 млн. руб. до 2,0 млрд. руб.;</a:t>
            </a:r>
          </a:p>
          <a:p>
            <a:pPr marL="108000" indent="-180975"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rgbClr val="002060"/>
                </a:solidFill>
              </a:rPr>
              <a:t>вознаграждение  от 0,75% годовых от суммы поручительства</a:t>
            </a:r>
          </a:p>
        </p:txBody>
      </p:sp>
      <p:sp>
        <p:nvSpPr>
          <p:cNvPr id="57" name="object 30"/>
          <p:cNvSpPr>
            <a:spLocks noChangeArrowheads="1"/>
          </p:cNvSpPr>
          <p:nvPr/>
        </p:nvSpPr>
        <p:spPr bwMode="auto">
          <a:xfrm>
            <a:off x="4067944" y="1325086"/>
            <a:ext cx="1489075" cy="698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1700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>
                <a:solidFill>
                  <a:schemeClr val="bg1">
                    <a:lumMod val="50000"/>
                  </a:schemeClr>
                </a:solidFill>
              </a:rPr>
              <a:t>Финансово-кредитная поддержка</a:t>
            </a:r>
            <a:endParaRPr lang="ru-RU" alt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0"/>
          <p:cNvSpPr txBox="1">
            <a:spLocks noChangeArrowheads="1"/>
          </p:cNvSpPr>
          <p:nvPr/>
        </p:nvSpPr>
        <p:spPr bwMode="auto">
          <a:xfrm>
            <a:off x="413533" y="620688"/>
            <a:ext cx="8382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800" kern="0" dirty="0" smtClean="0"/>
              <a:t>Микрофинансирование</a:t>
            </a:r>
            <a:endParaRPr lang="ru-RU" altLang="ru-RU" sz="2800" kern="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74558"/>
              </p:ext>
            </p:extLst>
          </p:nvPr>
        </p:nvGraphicFramePr>
        <p:xfrm>
          <a:off x="1530351" y="4005064"/>
          <a:ext cx="7362130" cy="1828801"/>
        </p:xfrm>
        <a:graphic>
          <a:graphicData uri="http://schemas.openxmlformats.org/drawingml/2006/table">
            <a:tbl>
              <a:tblPr/>
              <a:tblGrid>
                <a:gridCol w="4560725"/>
                <a:gridCol w="1262146"/>
                <a:gridCol w="1539259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1446" marR="91446"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 займов, шт.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188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184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Сумма займов, млн. руб. 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168,5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306,9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Портфель займов, млн. руб.</a:t>
                      </a:r>
                    </a:p>
                  </a:txBody>
                  <a:tcPr marL="68584" marR="6858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113,5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E79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242,0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347864" y="5949280"/>
            <a:ext cx="5509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600" b="1" dirty="0">
                <a:solidFill>
                  <a:srgbClr val="00B050"/>
                </a:solidFill>
              </a:rPr>
              <a:t>Всего Фондом предоставлено 1 066 </a:t>
            </a:r>
            <a:r>
              <a:rPr lang="ru-RU" altLang="ru-RU" sz="1600" b="1" dirty="0" smtClean="0">
                <a:solidFill>
                  <a:srgbClr val="00B050"/>
                </a:solidFill>
              </a:rPr>
              <a:t>микрозаймов</a:t>
            </a:r>
          </a:p>
          <a:p>
            <a:pPr algn="r"/>
            <a:r>
              <a:rPr lang="ru-RU" altLang="ru-RU" sz="1600" b="1" dirty="0" smtClean="0">
                <a:solidFill>
                  <a:srgbClr val="00B050"/>
                </a:solidFill>
              </a:rPr>
              <a:t>на </a:t>
            </a:r>
            <a:r>
              <a:rPr lang="ru-RU" altLang="ru-RU" sz="1600" b="1" dirty="0">
                <a:solidFill>
                  <a:srgbClr val="00B050"/>
                </a:solidFill>
              </a:rPr>
              <a:t>1,045 млрд. рублей</a:t>
            </a:r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33802"/>
            <a:ext cx="560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238427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86114"/>
            <a:ext cx="56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107504" y="1274887"/>
            <a:ext cx="8790433" cy="5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00B050"/>
                </a:solidFill>
              </a:rPr>
              <a:t>Микрозаймы для бизнеса до 3 000 000 рублей (с 2016 года)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>
                <a:solidFill>
                  <a:srgbClr val="00B050"/>
                </a:solidFill>
              </a:rPr>
              <a:t>до 3 лет  под  8%-13% годовых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05941" y="1911921"/>
            <a:ext cx="4194051" cy="19491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indent="4572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9388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низкая % ставка, без дополнительных комиссий</a:t>
            </a:r>
          </a:p>
          <a:p>
            <a:pPr lvl="2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оптимальный пакет документов</a:t>
            </a:r>
          </a:p>
          <a:p>
            <a:pPr lvl="2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широкий спектр принимаемого обеспечения</a:t>
            </a:r>
          </a:p>
          <a:p>
            <a:pPr lvl="2" eaLnBrk="1" hangingPunct="1">
              <a:lnSpc>
                <a:spcPct val="114000"/>
              </a:lnSpc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минимальный срок рассмотрения заявки (от 2 до 10 дней)</a:t>
            </a:r>
          </a:p>
          <a:p>
            <a:pPr eaLnBrk="1" hangingPunct="1"/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5004644" y="1916833"/>
            <a:ext cx="3743820" cy="153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 indent="4572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79388" indent="-3429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2" eaLnBrk="1" hangingPunct="1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гибкий график возврата займа (возможна отсрочка погашения)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досрочное погашение без комиссий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</a:rPr>
              <a:t>финансирование начинающего бизнеса</a:t>
            </a:r>
          </a:p>
          <a:p>
            <a:pPr eaLnBrk="1" hangingPunct="1"/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/>
            <a:endParaRPr lang="ru-RU" alt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87" y="3098951"/>
            <a:ext cx="6664893" cy="321036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95536" y="1292050"/>
            <a:ext cx="3960440" cy="82332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-27384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Развитие экспорта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422702" y="1268760"/>
            <a:ext cx="43653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Фонд поддержки ВЭД Московской области</a:t>
            </a:r>
            <a:endParaRPr lang="ru-RU" altLang="ru-RU" sz="2400" b="0" kern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2095"/>
            <a:ext cx="2120846" cy="2981049"/>
          </a:xfrm>
          <a:prstGeom prst="rect">
            <a:avLst/>
          </a:prstGeom>
        </p:spPr>
      </p:pic>
      <p:sp>
        <p:nvSpPr>
          <p:cNvPr id="31" name="Rectangle 10"/>
          <p:cNvSpPr txBox="1">
            <a:spLocks noChangeArrowheads="1"/>
          </p:cNvSpPr>
          <p:nvPr/>
        </p:nvSpPr>
        <p:spPr bwMode="auto">
          <a:xfrm>
            <a:off x="422702" y="2204863"/>
            <a:ext cx="4571106" cy="29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бизнес-миссии, выставки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озмещение затрат на сертификацию, патентование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экспортных контрактов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8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бучение по тематике ВЭД</a:t>
            </a:r>
          </a:p>
          <a:p>
            <a:endParaRPr lang="ru-RU" altLang="ru-RU" sz="180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8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exporthelp@mosreg.ru</a:t>
            </a:r>
            <a:endParaRPr lang="ru-RU" altLang="ru-RU" sz="1800" b="0" i="1" kern="0" dirty="0" smtClean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800" b="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8-926-971-62-64</a:t>
            </a: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060">
            <a:off x="6715613" y="2663023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6122622" y="2629408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060">
            <a:off x="5878952" y="2304855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5292243" y="2271240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7060">
            <a:off x="5048574" y="1904615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4434808" y="1793050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885" y="3501008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Фонд</a:t>
            </a:r>
          </a:p>
          <a:p>
            <a:pPr algn="ctr"/>
            <a:r>
              <a:rPr lang="ru-RU" sz="2000" b="1" dirty="0" smtClean="0"/>
              <a:t>ВЭД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76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 bwMode="auto">
          <a:xfrm>
            <a:off x="323528" y="3428960"/>
            <a:ext cx="8712968" cy="830228"/>
          </a:xfrm>
          <a:prstGeom prst="roundRect">
            <a:avLst/>
          </a:prstGeom>
          <a:ln>
            <a:gradFill>
              <a:gsLst>
                <a:gs pos="99933">
                  <a:srgbClr val="CBE4F1"/>
                </a:gs>
                <a:gs pos="99867">
                  <a:srgbClr val="A3FFE8"/>
                </a:gs>
                <a:gs pos="99734">
                  <a:srgbClr val="A3FFE8"/>
                </a:gs>
                <a:gs pos="99468">
                  <a:srgbClr val="A2FFE8"/>
                </a:gs>
                <a:gs pos="98937">
                  <a:srgbClr val="A1FFE8"/>
                </a:gs>
                <a:gs pos="97875">
                  <a:srgbClr val="9EFFE7"/>
                </a:gs>
                <a:gs pos="95750">
                  <a:srgbClr val="98FFE6"/>
                </a:gs>
                <a:gs pos="91500">
                  <a:srgbClr val="8CFFE3"/>
                </a:gs>
                <a:gs pos="0">
                  <a:schemeClr val="accent1">
                    <a:lumMod val="45000"/>
                    <a:lumOff val="55000"/>
                  </a:schemeClr>
                </a:gs>
                <a:gs pos="41000">
                  <a:srgbClr val="CBE4F1"/>
                </a:gs>
              </a:gsLst>
              <a:lin ang="5400000" scaled="1"/>
            </a:gradFill>
            <a:prstDash val="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67543" y="3501009"/>
            <a:ext cx="3672409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+mj-lt"/>
              </a:rPr>
              <a:t>2017 г. - Создание</a:t>
            </a:r>
            <a:endParaRPr lang="ru-RU" sz="1600" dirty="0">
              <a:latin typeface="+mj-lt"/>
            </a:endParaRPr>
          </a:p>
          <a:p>
            <a:r>
              <a:rPr lang="ru-RU" sz="1600" b="1" dirty="0">
                <a:latin typeface="+mj-lt"/>
              </a:rPr>
              <a:t>ФРП Московской </a:t>
            </a:r>
            <a:r>
              <a:rPr lang="ru-RU" sz="1600" b="1" dirty="0" smtClean="0">
                <a:latin typeface="+mj-lt"/>
              </a:rPr>
              <a:t>области</a:t>
            </a:r>
            <a:endParaRPr lang="ru-RU" sz="1600" dirty="0">
              <a:latin typeface="+mj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7544" y="4365104"/>
            <a:ext cx="2855334" cy="648023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2588" y="188640"/>
            <a:ext cx="8382000" cy="1030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ru-RU" altLang="ru-RU" dirty="0" smtClean="0"/>
              <a:t>Развитие промышленных предприятий</a:t>
            </a:r>
            <a:endParaRPr lang="ru-RU" altLang="ru-RU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87" y="5949280"/>
            <a:ext cx="2493113" cy="749013"/>
          </a:xfrm>
          <a:prstGeom prst="roundRect">
            <a:avLst/>
          </a:prstGeom>
          <a:solidFill>
            <a:srgbClr val="792D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" name="Picture 47" descr="C:\Users\SindyakovPS\Desktop\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5" y="6029243"/>
            <a:ext cx="2277089" cy="6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28" y="332656"/>
            <a:ext cx="2148368" cy="205548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467544" y="1525554"/>
            <a:ext cx="5112568" cy="823326"/>
          </a:xfrm>
          <a:prstGeom prst="roundRect">
            <a:avLst/>
          </a:prstGeom>
          <a:solidFill>
            <a:srgbClr val="FF99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611560" y="1556791"/>
            <a:ext cx="508540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ru-RU" altLang="ru-RU" sz="2400" b="0" kern="0" dirty="0" smtClean="0"/>
              <a:t>Управление промышленности </a:t>
            </a:r>
            <a:r>
              <a:rPr lang="ru-RU" altLang="ru-RU" sz="2400" b="0" kern="0" dirty="0" err="1" smtClean="0"/>
              <a:t>Мининвест</a:t>
            </a:r>
            <a:r>
              <a:rPr lang="ru-RU" altLang="ru-RU" sz="2400" b="0" kern="0" dirty="0" smtClean="0"/>
              <a:t> МО</a:t>
            </a:r>
            <a:endParaRPr lang="ru-RU" altLang="ru-RU" sz="2400" b="0" kern="0" dirty="0"/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4160118" y="4293096"/>
            <a:ext cx="5092402" cy="8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lang="ru-RU" altLang="ru-RU" sz="1600" i="1" kern="0" dirty="0" err="1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инвестпроектов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(0,150 – 5 млрд. руб.; 0,7 ключевой ставки ЦБ РФ)</a:t>
            </a:r>
            <a:endParaRPr lang="ru-RU" altLang="ru-RU" sz="1600" i="1" kern="0" dirty="0">
              <a:solidFill>
                <a:srgbClr val="852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 НИОКР</a:t>
            </a:r>
          </a:p>
        </p:txBody>
      </p:sp>
      <p:pic>
        <p:nvPicPr>
          <p:cNvPr id="12" name="Picture 3" descr="C:\Users\DembitskiyMN\Desktop\МПТ_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718" y="4494598"/>
            <a:ext cx="2547136" cy="427092"/>
          </a:xfrm>
          <a:prstGeom prst="rect">
            <a:avLst/>
          </a:prstGeom>
          <a:noFill/>
        </p:spPr>
      </p:pic>
      <p:pic>
        <p:nvPicPr>
          <p:cNvPr id="13" name="Picture 2" descr="C:\Users\DembitskiyMN\Desktop\FRP_RF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3" y="5214851"/>
            <a:ext cx="1744448" cy="518405"/>
          </a:xfrm>
          <a:prstGeom prst="rect">
            <a:avLst/>
          </a:prstGeom>
          <a:noFill/>
        </p:spPr>
      </p:pic>
      <p:sp>
        <p:nvSpPr>
          <p:cNvPr id="14" name="Rectangle 10"/>
          <p:cNvSpPr txBox="1">
            <a:spLocks noChangeArrowheads="1"/>
          </p:cNvSpPr>
          <p:nvPr/>
        </p:nvSpPr>
        <p:spPr bwMode="auto">
          <a:xfrm>
            <a:off x="4160118" y="5174857"/>
            <a:ext cx="5092402" cy="9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на перевооружение (50 – 300 млн. 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уб.,  5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годовых)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– финансирование 10-90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первого платежа (5 – 250 млн. руб.)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8956" y="1658639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6787974" y="1875602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7484">
            <a:off x="5616652" y="1647507"/>
            <a:ext cx="211063" cy="42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715">
            <a:off x="6029338" y="1817880"/>
            <a:ext cx="211121" cy="4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/>
          <p:cNvSpPr txBox="1">
            <a:spLocks noChangeArrowheads="1"/>
          </p:cNvSpPr>
          <p:nvPr/>
        </p:nvSpPr>
        <p:spPr bwMode="auto">
          <a:xfrm>
            <a:off x="4124313" y="3533744"/>
            <a:ext cx="5128207" cy="6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на проекты по созданию новой продукции (20 – 100 млн. 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уб.,  5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годовых)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67544" y="2564904"/>
            <a:ext cx="3672409" cy="6625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dirty="0">
                <a:latin typeface="+mj-lt"/>
              </a:rPr>
              <a:t>С</a:t>
            </a:r>
            <a:r>
              <a:rPr lang="ru-RU" sz="1600" dirty="0" smtClean="0">
                <a:latin typeface="+mj-lt"/>
              </a:rPr>
              <a:t>убсидии на создание объектов </a:t>
            </a:r>
            <a:r>
              <a:rPr lang="ru-RU" sz="1600" smtClean="0">
                <a:latin typeface="+mj-lt"/>
              </a:rPr>
              <a:t>инженерной инфраструктуры</a:t>
            </a:r>
            <a:endParaRPr lang="ru-RU" sz="1600" dirty="0">
              <a:latin typeface="+mj-lt"/>
            </a:endParaRPr>
          </a:p>
        </p:txBody>
      </p:sp>
      <p:sp>
        <p:nvSpPr>
          <p:cNvPr id="25" name="Rectangle 10"/>
          <p:cNvSpPr txBox="1">
            <a:spLocks noChangeArrowheads="1"/>
          </p:cNvSpPr>
          <p:nvPr/>
        </p:nvSpPr>
        <p:spPr bwMode="auto">
          <a:xfrm>
            <a:off x="4142215" y="2623871"/>
            <a:ext cx="5110305" cy="6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80 млн. </a:t>
            </a:r>
            <a:r>
              <a:rPr lang="ru-RU" altLang="ru-RU" sz="1600" i="1" kern="0" dirty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уб., не более 10</a:t>
            </a:r>
            <a:r>
              <a:rPr lang="en-US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altLang="ru-RU" sz="1600" i="1" kern="0" dirty="0" smtClean="0">
                <a:solidFill>
                  <a:srgbClr val="852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проекта</a:t>
            </a:r>
          </a:p>
        </p:txBody>
      </p:sp>
      <p:cxnSp>
        <p:nvCxnSpPr>
          <p:cNvPr id="2048" name="Прямая соединительная линия 2047"/>
          <p:cNvCxnSpPr/>
          <p:nvPr/>
        </p:nvCxnSpPr>
        <p:spPr bwMode="auto">
          <a:xfrm>
            <a:off x="179512" y="1897392"/>
            <a:ext cx="0" cy="3567272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Прямая соединительная линия 2050"/>
          <p:cNvCxnSpPr/>
          <p:nvPr/>
        </p:nvCxnSpPr>
        <p:spPr bwMode="auto">
          <a:xfrm>
            <a:off x="179512" y="1897392"/>
            <a:ext cx="203076" cy="0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" name="Прямая со стрелкой 2052"/>
          <p:cNvCxnSpPr/>
          <p:nvPr/>
        </p:nvCxnSpPr>
        <p:spPr bwMode="auto">
          <a:xfrm>
            <a:off x="179512" y="2924944"/>
            <a:ext cx="203076" cy="0"/>
          </a:xfrm>
          <a:prstGeom prst="straightConnector1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>
            <a:off x="179512" y="3861048"/>
            <a:ext cx="203076" cy="0"/>
          </a:xfrm>
          <a:prstGeom prst="straightConnector1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 стрелкой 41"/>
          <p:cNvCxnSpPr/>
          <p:nvPr/>
        </p:nvCxnSpPr>
        <p:spPr bwMode="auto">
          <a:xfrm>
            <a:off x="179512" y="4725144"/>
            <a:ext cx="203076" cy="0"/>
          </a:xfrm>
          <a:prstGeom prst="straightConnector1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179512" y="5445224"/>
            <a:ext cx="203076" cy="0"/>
          </a:xfrm>
          <a:prstGeom prst="straightConnector1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56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хема посадки">
  <a:themeElements>
    <a:clrScheme name="ms_macpptseatingchart_TP010184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macpptseatingchart_TP01018402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macpptseatingchart_TP010184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macpptseatingchart_TP010184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macpptseatingchart_TP010184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macpptseatingchart_TP010184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macpptseatingchart_TP010184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macpptseatingchart_TP010184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macpptseatingchart_TP010184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Схема посадки</Template>
  <TotalTime>640</TotalTime>
  <Words>841</Words>
  <Application>Microsoft Office PowerPoint</Application>
  <PresentationFormat>Экран (4:3)</PresentationFormat>
  <Paragraphs>188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Схема посадки</vt:lpstr>
      <vt:lpstr>Поддержка предпринимательства  в Московской области</vt:lpstr>
      <vt:lpstr>2-е место в РФ по объему средств, выделенных на поддержку предпринимательства в 2016 году</vt:lpstr>
      <vt:lpstr>Система поддержки предпринимательства в Московской области решает конкретные задачи</vt:lpstr>
      <vt:lpstr>Старт бизнеса</vt:lpstr>
      <vt:lpstr>Финансово-кредитная поддержка</vt:lpstr>
      <vt:lpstr>Финансово-кредитная поддержка</vt:lpstr>
      <vt:lpstr>Финансово-кредитная поддержка</vt:lpstr>
      <vt:lpstr>Развитие экспорта</vt:lpstr>
      <vt:lpstr>Развитие промышленных предприятий</vt:lpstr>
      <vt:lpstr>Сопровождение в решении текущих задач</vt:lpstr>
      <vt:lpstr>Налоговые льготы</vt:lpstr>
      <vt:lpstr>Имущественная поддержка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</dc:title>
  <dc:creator>Павел Сергеевич Синдяков</dc:creator>
  <cp:lastModifiedBy>Богачева Алла Халимовна</cp:lastModifiedBy>
  <cp:revision>63</cp:revision>
  <cp:lastPrinted>2017-02-20T08:46:07Z</cp:lastPrinted>
  <dcterms:created xsi:type="dcterms:W3CDTF">2017-02-13T08:11:10Z</dcterms:created>
  <dcterms:modified xsi:type="dcterms:W3CDTF">2017-02-21T07:27:51Z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TC010184021049</vt:lpwstr>
  </property>
</Properties>
</file>