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318" r:id="rId4"/>
    <p:sldId id="319" r:id="rId5"/>
    <p:sldId id="328" r:id="rId6"/>
    <p:sldId id="327" r:id="rId7"/>
    <p:sldId id="325" r:id="rId8"/>
    <p:sldId id="292" r:id="rId9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F74"/>
    <a:srgbClr val="FF0066"/>
    <a:srgbClr val="E1F7D9"/>
    <a:srgbClr val="FFFFFF"/>
    <a:srgbClr val="FF5050"/>
    <a:srgbClr val="1D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6" y="62"/>
      </p:cViewPr>
      <p:guideLst>
        <p:guide orient="horz" pos="388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3C24-FBEA-46FA-82D6-A51E30667179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47D1-4414-4AF0-B9E0-5295C2003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8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9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2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47D1-4414-4AF0-B9E0-5295C2003A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9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928664" y="260648"/>
            <a:ext cx="7977336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 </a:t>
            </a:r>
            <a:endParaRPr lang="ru-RU" sz="1700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60648"/>
            <a:ext cx="7488832" cy="542888"/>
          </a:xfrm>
        </p:spPr>
        <p:txBody>
          <a:bodyPr>
            <a:normAutofit/>
          </a:bodyPr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1203" y="6492875"/>
            <a:ext cx="416333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9417496" y="65253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9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4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4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/>
          <p:cNvSpPr/>
          <p:nvPr userDrawn="1"/>
        </p:nvSpPr>
        <p:spPr>
          <a:xfrm>
            <a:off x="1928664" y="260648"/>
            <a:ext cx="7977336" cy="542887"/>
          </a:xfrm>
          <a:custGeom>
            <a:avLst/>
            <a:gdLst>
              <a:gd name="connsiteX0" fmla="*/ 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0 w 7977336"/>
              <a:gd name="connsiteY4" fmla="*/ 0 h 542887"/>
              <a:gd name="connsiteX0" fmla="*/ 171450 w 7977336"/>
              <a:gd name="connsiteY0" fmla="*/ 0 h 542887"/>
              <a:gd name="connsiteX1" fmla="*/ 7977336 w 7977336"/>
              <a:gd name="connsiteY1" fmla="*/ 0 h 542887"/>
              <a:gd name="connsiteX2" fmla="*/ 7977336 w 7977336"/>
              <a:gd name="connsiteY2" fmla="*/ 542887 h 542887"/>
              <a:gd name="connsiteX3" fmla="*/ 0 w 7977336"/>
              <a:gd name="connsiteY3" fmla="*/ 542887 h 542887"/>
              <a:gd name="connsiteX4" fmla="*/ 171450 w 7977336"/>
              <a:gd name="connsiteY4" fmla="*/ 0 h 5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336" h="542887">
                <a:moveTo>
                  <a:pt x="171450" y="0"/>
                </a:moveTo>
                <a:lnTo>
                  <a:pt x="7977336" y="0"/>
                </a:lnTo>
                <a:lnTo>
                  <a:pt x="7977336" y="542887"/>
                </a:lnTo>
                <a:lnTo>
                  <a:pt x="0" y="542887"/>
                </a:lnTo>
                <a:lnTo>
                  <a:pt x="171450" y="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>
                <a:solidFill>
                  <a:prstClr val="white"/>
                </a:solidFill>
              </a:rPr>
              <a:t> </a:t>
            </a:r>
            <a:endParaRPr lang="ru-RU" sz="1700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60648"/>
            <a:ext cx="7488832" cy="542888"/>
          </a:xfrm>
        </p:spPr>
        <p:txBody>
          <a:bodyPr>
            <a:normAutofit/>
          </a:bodyPr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4510-0252-45FB-9292-17DA19246A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1203" y="6492875"/>
            <a:ext cx="416333" cy="365125"/>
          </a:xfrm>
        </p:spPr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he_nv\Desktop\Logo-fond_no_backgra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9417496" y="6525344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6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7ADB-387B-421C-94BB-08A854F3A1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7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9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3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915C-EAEE-440A-9E13-22A221B0860F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3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3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81B8-C32E-4D6A-8299-2F76B6D7A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F7BA-3B59-4CC8-94AA-12BA61349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8949-4467-4DC3-AD7D-34F7470AA395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F01A-FC27-4F05-961C-EACB5A5D91A2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FA7E-F464-4F33-BA75-47B9B2CFB2BF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591-3CD2-4838-A513-452860FFEF1C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3599-4DFA-4B56-B73B-578A95B2E5C8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5A5-AE29-40FE-9D75-7B9A53538C38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5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128F-FBCC-40B9-BCFF-1B8F7C98FD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5.jpeg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pokupka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rus-sp.ru/" TargetMode="External"/><Relationship Id="rId4" Type="http://schemas.openxmlformats.org/officeDocument/2006/relationships/hyperlink" Target="http://www.nb-fun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6496" y="522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F8F74"/>
                </a:solidFill>
              </a:rPr>
              <a:t>ПРОЕКТ </a:t>
            </a:r>
          </a:p>
          <a:p>
            <a:r>
              <a:rPr lang="ru-RU" sz="2400" b="1" dirty="0" smtClean="0">
                <a:solidFill>
                  <a:srgbClr val="3F8F74"/>
                </a:solidFill>
              </a:rPr>
              <a:t>«БОЛЬШЕ ЧЕМ ПОКУПКА»</a:t>
            </a:r>
            <a:endParaRPr lang="ru-RU" sz="2400" b="1" dirty="0">
              <a:solidFill>
                <a:srgbClr val="3F8F74"/>
              </a:solidFill>
            </a:endParaRPr>
          </a:p>
        </p:txBody>
      </p:sp>
      <p:pic>
        <p:nvPicPr>
          <p:cNvPr id="3" name="Изображение 2" descr="bchp_guideline_c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8784" y="1988840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4968" y="1268760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«Наше будущее» — первая организация, системно </a:t>
            </a:r>
            <a:r>
              <a:rPr lang="ru-RU" sz="1400" dirty="0" smtClean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развивающая социальное предпринимательство в России.</a:t>
            </a:r>
            <a:endParaRPr lang="ru-RU" sz="1400" dirty="0" smtClean="0">
              <a:solidFill>
                <a:srgbClr val="3F8F74"/>
              </a:solidFill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664968" y="2762344"/>
            <a:ext cx="45430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позиции. 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736976" y="5426640"/>
            <a:ext cx="45375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Миссия Фонда — выступать в качестве катализатора позитивных социальных изменений в  российском обществе.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64968" y="2041684"/>
            <a:ext cx="4477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создан в </a:t>
            </a:r>
            <a:r>
              <a:rPr lang="ru-RU" sz="1400" dirty="0" smtClean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2007 году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по инициативе российского бизнесмена </a:t>
            </a:r>
            <a:r>
              <a:rPr lang="ru-RU" sz="1400" dirty="0" smtClean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Вагита Алекперова.</a:t>
            </a:r>
            <a:endParaRPr lang="ru-RU" sz="1400" dirty="0" smtClean="0">
              <a:solidFill>
                <a:srgbClr val="3F8F74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622263" y="3947058"/>
            <a:ext cx="31761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Глобальную сеть социальных инвесторов</a:t>
            </a:r>
            <a:r>
              <a:rPr lang="en-US" sz="1400" dirty="0">
                <a:solidFill>
                  <a:srgbClr val="3F8F74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rgbClr val="3F8F74"/>
              </a:solidFill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4688" y="354142"/>
            <a:ext cx="92170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defRPr/>
            </a:pPr>
            <a:r>
              <a:rPr lang="ru-RU" sz="1700" dirty="0">
                <a:solidFill>
                  <a:prstClr val="white"/>
                </a:solidFill>
              </a:rPr>
              <a:t>О ФОНДЕ РЕГИОНАЛЬНЫХ СОЦИАЛЬНЫХ ПРОГРАММ «НАШЕ БУДУЩЕЕ»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16496" y="1278285"/>
            <a:ext cx="3456385" cy="4848957"/>
            <a:chOff x="416495" y="1484784"/>
            <a:chExt cx="3082925" cy="432503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" r="12761" b="13708"/>
            <a:stretch/>
          </p:blipFill>
          <p:spPr>
            <a:xfrm>
              <a:off x="416495" y="1484784"/>
              <a:ext cx="3082925" cy="3081825"/>
            </a:xfrm>
            <a:prstGeom prst="rect">
              <a:avLst/>
            </a:prstGeom>
          </p:spPr>
        </p:pic>
        <p:pic>
          <p:nvPicPr>
            <p:cNvPr id="1026" name="Picture 2" descr="W:\презентация о фонде\слайды\элементы\квадрат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095" y="4137700"/>
              <a:ext cx="1672115" cy="167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5016" y="4676271"/>
              <a:ext cx="1471664" cy="658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white"/>
                  </a:solidFill>
                  <a:ea typeface="Calibri" panose="020F0502020204030204" pitchFamily="34" charset="0"/>
                  <a:cs typeface="Times New Roman" pitchFamily="18" charset="0"/>
                </a:rPr>
                <a:t>Вагит Алекперов,</a:t>
              </a:r>
            </a:p>
            <a:p>
              <a:r>
                <a:rPr lang="ru-RU" sz="1400" b="1" dirty="0" smtClean="0">
                  <a:solidFill>
                    <a:prstClr val="white"/>
                  </a:solidFill>
                  <a:cs typeface="Times New Roman" pitchFamily="18" charset="0"/>
                </a:rPr>
                <a:t>Учредитель Фонда</a:t>
              </a:r>
            </a:p>
            <a:p>
              <a:r>
                <a:rPr lang="ru-RU" sz="1400" b="1" dirty="0" smtClean="0">
                  <a:solidFill>
                    <a:prstClr val="white"/>
                  </a:solidFill>
                  <a:cs typeface="Times New Roman" pitchFamily="18" charset="0"/>
                </a:rPr>
                <a:t>«Наше Будущее»</a:t>
              </a:r>
              <a:endParaRPr lang="ru-RU" sz="1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W:\презентация о фонде\GIIN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717032"/>
            <a:ext cx="1762219" cy="13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Изображение 14" descr="bchp_guideline_c-01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552" y="4869160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ПРОЕКТ «БОЛЬШЕ, ЧЕМ ПОКУПКА!»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472" y="1628800"/>
            <a:ext cx="4746625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За три года создана сеть мини-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маркетов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на 158 АЗС и продолжает расти до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500 АЗС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 2019 году.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Заключены договора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с ТС «Крокус Экспо»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Охват - 19 регионов России.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На данный момент более 140 поставщиков в базе, среди них активных около 80 компаний.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Ежемесячно вводим в проект около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трех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компаний из разных регионов </a:t>
            </a:r>
            <a:r>
              <a:rPr lang="mr-IN" dirty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это сложный и важный процесс.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Продано товаров через проект на 28 млн.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руб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 среднем мы получаем 1 заявку в день.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1800" y="1268760"/>
            <a:ext cx="906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13032" y="6381328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IMG_6120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67" b="-13567"/>
          <a:stretch>
            <a:fillRect/>
          </a:stretch>
        </p:blipFill>
        <p:spPr>
          <a:xfrm>
            <a:off x="4953000" y="836712"/>
            <a:ext cx="4746625" cy="4525962"/>
          </a:xfrm>
          <a:prstGeom prst="rect">
            <a:avLst/>
          </a:prstGeom>
        </p:spPr>
      </p:pic>
      <p:pic>
        <p:nvPicPr>
          <p:cNvPr id="12" name="Изображение 11" descr="10410359_1043221552376861_4580183523849435875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869160"/>
            <a:ext cx="3168352" cy="1782649"/>
          </a:xfrm>
          <a:prstGeom prst="rect">
            <a:avLst/>
          </a:prstGeom>
        </p:spPr>
      </p:pic>
      <p:pic>
        <p:nvPicPr>
          <p:cNvPr id="13" name="Изображение 12" descr="bchp_guideline_c-01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2" y="5229200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ПРОЕКТ «БОЛЬШЕ, ЧЕМ ПОКУПКА!»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60512" y="1268760"/>
            <a:ext cx="9061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A6A6A6"/>
                </a:solidFill>
              </a:rPr>
              <a:t>Кто может участвовать?</a:t>
            </a:r>
          </a:p>
          <a:p>
            <a:pPr marL="171450" indent="-171450">
              <a:buFont typeface="Arial"/>
              <a:buChar char="•"/>
            </a:pPr>
            <a:r>
              <a:rPr lang="ru-RU" sz="1600" dirty="0" smtClean="0">
                <a:solidFill>
                  <a:srgbClr val="A6A6A6"/>
                </a:solidFill>
              </a:rPr>
              <a:t>Коммерческие </a:t>
            </a:r>
            <a:r>
              <a:rPr lang="ru-RU" sz="1600" dirty="0">
                <a:solidFill>
                  <a:srgbClr val="A6A6A6"/>
                </a:solidFill>
              </a:rPr>
              <a:t>компании, деятельность которых решает социальные задачи.</a:t>
            </a:r>
          </a:p>
          <a:p>
            <a:pPr marL="171450" indent="-171450">
              <a:buFont typeface="Arial"/>
              <a:buChar char="•"/>
            </a:pPr>
            <a:endParaRPr lang="ru-RU" sz="1600" dirty="0">
              <a:solidFill>
                <a:srgbClr val="A6A6A6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>
                <a:solidFill>
                  <a:srgbClr val="A6A6A6"/>
                </a:solidFill>
              </a:rPr>
              <a:t>НКО, производящие товары для поддержания работы по своей основной миссии.</a:t>
            </a:r>
          </a:p>
          <a:p>
            <a:pPr marL="171450" indent="-171450">
              <a:buFont typeface="Arial"/>
              <a:buChar char="•"/>
            </a:pPr>
            <a:endParaRPr lang="ru-RU" sz="1600" dirty="0">
              <a:solidFill>
                <a:srgbClr val="A6A6A6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>
                <a:solidFill>
                  <a:srgbClr val="A6A6A6"/>
                </a:solidFill>
              </a:rPr>
              <a:t>Артели народных промыслов – товары из категории исторического наследия страны.</a:t>
            </a:r>
          </a:p>
          <a:p>
            <a:pPr marL="171450" indent="-171450">
              <a:buFont typeface="Arial"/>
              <a:buChar char="•"/>
            </a:pPr>
            <a:endParaRPr lang="ru-RU" sz="1600" dirty="0">
              <a:solidFill>
                <a:srgbClr val="A6A6A6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>
                <a:solidFill>
                  <a:srgbClr val="A6A6A6"/>
                </a:solidFill>
              </a:rPr>
              <a:t>Производства, создающие произведения искусства или работающие в области культурно-просветительской деятельности.</a:t>
            </a:r>
          </a:p>
          <a:p>
            <a:pPr algn="just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13032" y="6381328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7" descr="IMG_39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664" y="3645024"/>
            <a:ext cx="5580864" cy="3000465"/>
          </a:xfrm>
          <a:prstGeom prst="rect">
            <a:avLst/>
          </a:prstGeom>
        </p:spPr>
      </p:pic>
      <p:pic>
        <p:nvPicPr>
          <p:cNvPr id="8" name="Изображение 7" descr="bchp_guideline_c-0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1432" y="1340768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652"/>
            <a:ext cx="1244836" cy="4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664" y="260648"/>
            <a:ext cx="7567761" cy="542887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3F8F7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>
              <a:defRPr/>
            </a:pPr>
            <a:r>
              <a:rPr lang="ru-RU" sz="1700" b="1" dirty="0" smtClean="0"/>
              <a:t>ПРОЕКТ «БОЛЬШЕ, ЧЕМ ПОКУПКА!»</a:t>
            </a:r>
            <a:endParaRPr lang="ru-RU" sz="1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DC80-0BD5-485E-A2E4-A1FCEF0C5E6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1801" y="2780928"/>
            <a:ext cx="906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3F8F74"/>
                </a:solidFill>
              </a:rPr>
              <a:t>Цель </a:t>
            </a:r>
            <a:r>
              <a:rPr lang="ru-RU" sz="1200" b="1" dirty="0">
                <a:solidFill>
                  <a:srgbClr val="3F8F74"/>
                </a:solidFill>
              </a:rPr>
              <a:t>проекта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—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предоставить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предприятиям социального бизнеса доступ к широким каналам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сбыта и возможность реализовывать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свою продукцию через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крупные торговые сети. </a:t>
            </a:r>
          </a:p>
          <a:p>
            <a:pPr algn="just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продукцию социальных предпринимателей, покупатели помогают развитию малого бизнеса, в работе которого задействованы артели народных промыслов, люди с ограниченными физическими возможностями, многодетные родители, матери-одиночки.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7"/>
          <a:stretch/>
        </p:blipFill>
        <p:spPr>
          <a:xfrm>
            <a:off x="3494079" y="980729"/>
            <a:ext cx="2987966" cy="17219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54" b="4703"/>
          <a:stretch/>
        </p:blipFill>
        <p:spPr>
          <a:xfrm>
            <a:off x="488504" y="980728"/>
            <a:ext cx="2986814" cy="17219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54" b="4703"/>
          <a:stretch/>
        </p:blipFill>
        <p:spPr>
          <a:xfrm>
            <a:off x="6500806" y="980728"/>
            <a:ext cx="2992240" cy="172192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266" y="4554128"/>
            <a:ext cx="7205774" cy="1350156"/>
            <a:chOff x="524980" y="4941560"/>
            <a:chExt cx="8169325" cy="153069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943238" y="4941560"/>
              <a:ext cx="7751067" cy="1530698"/>
              <a:chOff x="783648" y="4986040"/>
              <a:chExt cx="8093903" cy="1598402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7306285" y="5013176"/>
                <a:ext cx="1571266" cy="1571266"/>
                <a:chOff x="6609184" y="1635255"/>
                <a:chExt cx="1571266" cy="1571266"/>
              </a:xfrm>
            </p:grpSpPr>
            <p:pic>
              <p:nvPicPr>
                <p:cNvPr id="46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9184" y="1635255"/>
                  <a:ext cx="1571266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Прямоугольник 46"/>
                <p:cNvSpPr/>
                <p:nvPr/>
              </p:nvSpPr>
              <p:spPr>
                <a:xfrm>
                  <a:off x="6755033" y="1758095"/>
                  <a:ext cx="1368827" cy="838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000" b="1" dirty="0" smtClean="0">
                      <a:solidFill>
                        <a:schemeClr val="bg1"/>
                      </a:solidFill>
                    </a:rPr>
                    <a:t>&gt;</a:t>
                  </a:r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400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783648" y="4986040"/>
                <a:ext cx="1571266" cy="1571266"/>
                <a:chOff x="1366944" y="1641711"/>
                <a:chExt cx="1571266" cy="1571266"/>
              </a:xfrm>
            </p:grpSpPr>
            <p:pic>
              <p:nvPicPr>
                <p:cNvPr id="43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6944" y="1641711"/>
                  <a:ext cx="1571266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1496615" y="2554885"/>
                  <a:ext cx="1362534" cy="619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4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точки</a:t>
                  </a:r>
                  <a:r>
                    <a:rPr kumimoji="0" lang="ru-RU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 продаж</a:t>
                  </a: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1582116" y="1925172"/>
                  <a:ext cx="1141988" cy="838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158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2972895" y="5013176"/>
                <a:ext cx="1571266" cy="1571266"/>
                <a:chOff x="3080792" y="1655937"/>
                <a:chExt cx="1571266" cy="1571266"/>
              </a:xfrm>
            </p:grpSpPr>
            <p:pic>
              <p:nvPicPr>
                <p:cNvPr id="40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0792" y="1655937"/>
                  <a:ext cx="1571266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Прямоугольник 40"/>
                <p:cNvSpPr/>
                <p:nvPr/>
              </p:nvSpPr>
              <p:spPr>
                <a:xfrm>
                  <a:off x="3498836" y="1912262"/>
                  <a:ext cx="834199" cy="838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19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3390032" y="2541974"/>
                  <a:ext cx="952786" cy="321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регионов</a:t>
                  </a:r>
                  <a:endParaRPr lang="ru-RU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5146045" y="5013176"/>
                <a:ext cx="1571266" cy="1571266"/>
                <a:chOff x="5097016" y="1655937"/>
                <a:chExt cx="1571266" cy="1571266"/>
              </a:xfrm>
            </p:grpSpPr>
            <p:pic>
              <p:nvPicPr>
                <p:cNvPr id="37" name="Picture 2" descr="W:\презентация о фонде\слайды\элементы\квадрат1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7016" y="1655937"/>
                  <a:ext cx="1571266" cy="15712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Прямоугольник 37"/>
                <p:cNvSpPr/>
                <p:nvPr/>
              </p:nvSpPr>
              <p:spPr>
                <a:xfrm>
                  <a:off x="5303392" y="2516848"/>
                  <a:ext cx="1165373" cy="321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>
                    <a:defRPr/>
                  </a:pPr>
                  <a:r>
                    <a:rPr lang="ru-RU" sz="14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поставщика</a:t>
                  </a:r>
                  <a:endParaRPr lang="ru-RU" sz="1400" b="1" kern="0" dirty="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5534056" y="1912262"/>
                  <a:ext cx="834199" cy="838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4000" b="1" kern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80</a:t>
                  </a:r>
                  <a:endParaRPr lang="ru-RU" sz="4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3" name="Picture 2" descr="W:\презентация о фонде\слайды\элементы\4\Без имени-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440">
              <a:off x="6830463" y="5342753"/>
              <a:ext cx="642817" cy="64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W:\презентация о фонде\слайды\элементы\4\Без имени-4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80" y="5285971"/>
              <a:ext cx="683603" cy="68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W:\презентация о фонде\слайды\элементы\4\Без имени-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396" y="5258784"/>
              <a:ext cx="666988" cy="66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7323417" y="5664162"/>
              <a:ext cx="1370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наименований</a:t>
              </a:r>
            </a:p>
            <a:p>
              <a:pPr algn="ctr"/>
              <a:r>
                <a:rPr lang="ru-RU" sz="1400" b="1" kern="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продукции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5" descr="W:\презентация о фонде\слайды\элементы\2\место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443" y="5300279"/>
              <a:ext cx="620622" cy="620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2271735" y="4174342"/>
            <a:ext cx="5024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F9176"/>
                </a:solidFill>
              </a:rPr>
              <a:t>Результаты пилотного проекта «Больше, чем покупка» на АЗС «Лукойл»</a:t>
            </a:r>
            <a:endParaRPr lang="ru-RU" sz="1200" b="1" dirty="0">
              <a:solidFill>
                <a:srgbClr val="3F917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39907" y="6061084"/>
            <a:ext cx="588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F8F74"/>
                </a:solidFill>
              </a:rPr>
              <a:t>С 2016 года продукцию социальных предпринимателей в рамках проекта реализует ТС Крокус Экспо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13032" y="6381328"/>
            <a:ext cx="45719" cy="288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Изображение 50" descr="bchp_guideline_c-01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80" y="4869160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95" y="848320"/>
            <a:ext cx="1593009" cy="6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6496" y="1856432"/>
            <a:ext cx="9073008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Адрес: Село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Ромашково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Одинцовский район, ул. Советская д. 11А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Тел.:  +7 985 222-06-37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Email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info@nepokupka.ru</a:t>
            </a: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www.nb-fund.ru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Фонд «Наше будущее»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www.rus-sp.ru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«Больше, чем покупка!»</a:t>
            </a: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4" name="Изображение 3" descr="bchp_guideline_c-01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976" y="4797152"/>
            <a:ext cx="667410" cy="6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392</Words>
  <Application>Microsoft Office PowerPoint</Application>
  <PresentationFormat>Лист A4 (210x297 мм)</PresentationFormat>
  <Paragraphs>68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Mangal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Шебанова</dc:creator>
  <cp:lastModifiedBy>Амосова Ирина Михайловна</cp:lastModifiedBy>
  <cp:revision>203</cp:revision>
  <cp:lastPrinted>2016-10-26T12:36:59Z</cp:lastPrinted>
  <dcterms:created xsi:type="dcterms:W3CDTF">2015-05-29T07:10:53Z</dcterms:created>
  <dcterms:modified xsi:type="dcterms:W3CDTF">2018-01-15T14:49:08Z</dcterms:modified>
</cp:coreProperties>
</file>