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56" r:id="rId3"/>
    <p:sldId id="358" r:id="rId4"/>
    <p:sldId id="359" r:id="rId5"/>
    <p:sldId id="289" r:id="rId6"/>
    <p:sldId id="340" r:id="rId7"/>
    <p:sldId id="362" r:id="rId8"/>
    <p:sldId id="363" r:id="rId9"/>
    <p:sldId id="354" r:id="rId10"/>
    <p:sldId id="355" r:id="rId11"/>
    <p:sldId id="334" r:id="rId12"/>
    <p:sldId id="336" r:id="rId13"/>
    <p:sldId id="326" r:id="rId14"/>
    <p:sldId id="353" r:id="rId15"/>
    <p:sldId id="345" r:id="rId16"/>
    <p:sldId id="347" r:id="rId17"/>
    <p:sldId id="360" r:id="rId18"/>
    <p:sldId id="267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6FF29-F6F6-4E9A-9DC3-2DF199EB6F84}" type="doc">
      <dgm:prSet loTypeId="urn:microsoft.com/office/officeart/2005/8/layout/vList4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6810814-A4B4-4DA6-89A3-972D6239F04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Инструменты государственной поддержки</a:t>
          </a:r>
          <a:endParaRPr lang="ru-RU" sz="1400" b="1" dirty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EEED4E-3037-4020-BC51-F61A8FFFC2E8}" type="parTrans" cxnId="{22068ED3-5A0F-43C5-87D2-D87B222A344C}">
      <dgm:prSet/>
      <dgm:spPr/>
      <dgm:t>
        <a:bodyPr/>
        <a:lstStyle/>
        <a:p>
          <a:endParaRPr lang="ru-RU"/>
        </a:p>
      </dgm:t>
    </dgm:pt>
    <dgm:pt modelId="{6B478016-3CF5-47E7-AF2E-EF7C20DB12E1}" type="sibTrans" cxnId="{22068ED3-5A0F-43C5-87D2-D87B222A344C}">
      <dgm:prSet/>
      <dgm:spPr/>
      <dgm:t>
        <a:bodyPr/>
        <a:lstStyle/>
        <a:p>
          <a:endParaRPr lang="ru-RU"/>
        </a:p>
      </dgm:t>
    </dgm:pt>
    <dgm:pt modelId="{F6270463-1F4C-44D4-88F2-55673B0AE37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федеральные программы по льготному кредитованию бизнеса</a:t>
          </a:r>
          <a:endParaRPr lang="ru-RU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A8518-1267-4A4E-BD2A-532F7CE92620}" type="parTrans" cxnId="{6EBBABA0-A4F2-40E4-BD6B-5BAD560823E7}">
      <dgm:prSet/>
      <dgm:spPr/>
      <dgm:t>
        <a:bodyPr/>
        <a:lstStyle/>
        <a:p>
          <a:endParaRPr lang="ru-RU"/>
        </a:p>
      </dgm:t>
    </dgm:pt>
    <dgm:pt modelId="{FE5AB803-E1A1-43C0-A717-D2909C50F1EF}" type="sibTrans" cxnId="{6EBBABA0-A4F2-40E4-BD6B-5BAD560823E7}">
      <dgm:prSet/>
      <dgm:spPr/>
      <dgm:t>
        <a:bodyPr/>
        <a:lstStyle/>
        <a:p>
          <a:endParaRPr lang="ru-RU"/>
        </a:p>
      </dgm:t>
    </dgm:pt>
    <dgm:pt modelId="{9465950D-F606-4628-B7EB-1E00D6176DD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инструменты гарантийной и страховой поддержки</a:t>
          </a:r>
          <a:endParaRPr lang="ru-RU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8AE007-8318-49B9-A814-BCC04DF8374E}" type="parTrans" cxnId="{0A215B50-6E84-42E8-BE0F-EE787C299B15}">
      <dgm:prSet/>
      <dgm:spPr/>
      <dgm:t>
        <a:bodyPr/>
        <a:lstStyle/>
        <a:p>
          <a:endParaRPr lang="ru-RU"/>
        </a:p>
      </dgm:t>
    </dgm:pt>
    <dgm:pt modelId="{3C2952FD-83C0-4F5B-8BB9-72675B6B8C2A}" type="sibTrans" cxnId="{0A215B50-6E84-42E8-BE0F-EE787C299B15}">
      <dgm:prSet/>
      <dgm:spPr/>
      <dgm:t>
        <a:bodyPr/>
        <a:lstStyle/>
        <a:p>
          <a:endParaRPr lang="ru-RU"/>
        </a:p>
      </dgm:t>
    </dgm:pt>
    <dgm:pt modelId="{256B36A2-3F68-4678-BA32-99C5FB0ABD9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Меры поддержки на региональном уровне</a:t>
          </a:r>
          <a:endParaRPr lang="ru-RU" sz="1400" b="1" dirty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E9C353-CEE0-4EE6-9748-05F293F98500}" type="parTrans" cxnId="{4F1EA1B8-AD21-4F41-8E18-65EA5B697CA1}">
      <dgm:prSet/>
      <dgm:spPr/>
      <dgm:t>
        <a:bodyPr/>
        <a:lstStyle/>
        <a:p>
          <a:endParaRPr lang="ru-RU"/>
        </a:p>
      </dgm:t>
    </dgm:pt>
    <dgm:pt modelId="{9E6FFC1A-3495-45C5-827A-9B6047B030EA}" type="sibTrans" cxnId="{4F1EA1B8-AD21-4F41-8E18-65EA5B697CA1}">
      <dgm:prSet/>
      <dgm:spPr/>
      <dgm:t>
        <a:bodyPr/>
        <a:lstStyle/>
        <a:p>
          <a:endParaRPr lang="ru-RU"/>
        </a:p>
      </dgm:t>
    </dgm:pt>
    <dgm:pt modelId="{80CA749D-3E73-482B-8191-C69321E8FBC7}">
      <dgm:prSet phldrT="[Текст]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гранты, субсидии, организация мероприятий и пр.</a:t>
          </a:r>
          <a:endParaRPr lang="ru-RU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C7ED18-1492-4FB3-9AEC-E1B6CC8A3686}" type="parTrans" cxnId="{0501030F-9060-4233-ACC6-2ED7A2B9DB86}">
      <dgm:prSet/>
      <dgm:spPr/>
      <dgm:t>
        <a:bodyPr/>
        <a:lstStyle/>
        <a:p>
          <a:endParaRPr lang="ru-RU"/>
        </a:p>
      </dgm:t>
    </dgm:pt>
    <dgm:pt modelId="{73B81F53-22C3-42D3-86EE-813A9AB6870C}" type="sibTrans" cxnId="{0501030F-9060-4233-ACC6-2ED7A2B9DB86}">
      <dgm:prSet/>
      <dgm:spPr/>
      <dgm:t>
        <a:bodyPr/>
        <a:lstStyle/>
        <a:p>
          <a:endParaRPr lang="ru-RU"/>
        </a:p>
      </dgm:t>
    </dgm:pt>
    <dgm:pt modelId="{84122B7F-DAF8-4022-8D5F-D865D7E3B44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Надежный банк – партнер  </a:t>
          </a:r>
          <a:endParaRPr lang="ru-RU" sz="1400" b="1" dirty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852DED-B45C-4066-8271-C477AE25AE67}" type="parTrans" cxnId="{17A756D3-86FB-4B68-A1D6-1D332393E0F5}">
      <dgm:prSet/>
      <dgm:spPr/>
      <dgm:t>
        <a:bodyPr/>
        <a:lstStyle/>
        <a:p>
          <a:endParaRPr lang="ru-RU"/>
        </a:p>
      </dgm:t>
    </dgm:pt>
    <dgm:pt modelId="{6A13C50A-744E-4122-A831-3C006B5B7107}" type="sibTrans" cxnId="{17A756D3-86FB-4B68-A1D6-1D332393E0F5}">
      <dgm:prSet/>
      <dgm:spPr/>
      <dgm:t>
        <a:bodyPr/>
        <a:lstStyle/>
        <a:p>
          <a:endParaRPr lang="ru-RU"/>
        </a:p>
      </dgm:t>
    </dgm:pt>
    <dgm:pt modelId="{59E6CC41-7380-4A4D-9755-0F93051530E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финансирование на льготных условиях</a:t>
          </a:r>
          <a:endParaRPr lang="ru-RU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327E81-9618-458B-A402-853BAAA8FFFD}" type="parTrans" cxnId="{8AC4C8F7-0CC2-482D-83C7-AC503A58248E}">
      <dgm:prSet/>
      <dgm:spPr/>
      <dgm:t>
        <a:bodyPr/>
        <a:lstStyle/>
        <a:p>
          <a:endParaRPr lang="ru-RU"/>
        </a:p>
      </dgm:t>
    </dgm:pt>
    <dgm:pt modelId="{8C165144-52E3-4D8D-8687-0CE8C567C71B}" type="sibTrans" cxnId="{8AC4C8F7-0CC2-482D-83C7-AC503A58248E}">
      <dgm:prSet/>
      <dgm:spPr/>
      <dgm:t>
        <a:bodyPr/>
        <a:lstStyle/>
        <a:p>
          <a:endParaRPr lang="ru-RU"/>
        </a:p>
      </dgm:t>
    </dgm:pt>
    <dgm:pt modelId="{3370D68F-552E-4ADA-922B-4CE79E5F7681}">
      <dgm:prSet phldrT="[Текст]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информационная и инфраструктурная поддержка</a:t>
          </a:r>
          <a:endParaRPr lang="ru-RU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BFCC9E-4E44-4E8D-B099-5DF000C87C8A}" type="parTrans" cxnId="{C5D7D13B-D203-4025-B1F1-88589872184C}">
      <dgm:prSet/>
      <dgm:spPr/>
      <dgm:t>
        <a:bodyPr/>
        <a:lstStyle/>
        <a:p>
          <a:endParaRPr lang="ru-RU"/>
        </a:p>
      </dgm:t>
    </dgm:pt>
    <dgm:pt modelId="{0F213AF5-A990-4467-9049-CD2C3C6C6044}" type="sibTrans" cxnId="{C5D7D13B-D203-4025-B1F1-88589872184C}">
      <dgm:prSet/>
      <dgm:spPr/>
      <dgm:t>
        <a:bodyPr/>
        <a:lstStyle/>
        <a:p>
          <a:endParaRPr lang="ru-RU"/>
        </a:p>
      </dgm:t>
    </dgm:pt>
    <dgm:pt modelId="{434EBF6C-EFC5-49C0-800E-5B0EA4E8FD28}">
      <dgm:prSet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оперативность и гибкость в принятии решений</a:t>
          </a:r>
          <a:endParaRPr lang="ru-RU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834582-C3E1-42F6-AFAF-577D0287172A}" type="parTrans" cxnId="{3920410B-DF34-409D-9371-ABD34259B51C}">
      <dgm:prSet/>
      <dgm:spPr/>
      <dgm:t>
        <a:bodyPr/>
        <a:lstStyle/>
        <a:p>
          <a:endParaRPr lang="ru-RU"/>
        </a:p>
      </dgm:t>
    </dgm:pt>
    <dgm:pt modelId="{CA13A428-87B7-4DAB-8CA8-7FACD409BC50}" type="sibTrans" cxnId="{3920410B-DF34-409D-9371-ABD34259B51C}">
      <dgm:prSet/>
      <dgm:spPr/>
      <dgm:t>
        <a:bodyPr/>
        <a:lstStyle/>
        <a:p>
          <a:endParaRPr lang="ru-RU"/>
        </a:p>
      </dgm:t>
    </dgm:pt>
    <dgm:pt modelId="{721EDFA9-2232-4006-B9BB-42F9DD637F83}">
      <dgm:prSet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качественное банковское сопровождение</a:t>
          </a:r>
          <a:endParaRPr lang="ru-RU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F2A8F6-415F-48A0-8683-C5AEAC17A740}" type="parTrans" cxnId="{8247DE40-8E56-45E5-9EA0-25BE459D693D}">
      <dgm:prSet/>
      <dgm:spPr/>
      <dgm:t>
        <a:bodyPr/>
        <a:lstStyle/>
        <a:p>
          <a:endParaRPr lang="ru-RU"/>
        </a:p>
      </dgm:t>
    </dgm:pt>
    <dgm:pt modelId="{8674EFDA-17DF-40EE-9920-33E5A7604B95}" type="sibTrans" cxnId="{8247DE40-8E56-45E5-9EA0-25BE459D693D}">
      <dgm:prSet/>
      <dgm:spPr/>
      <dgm:t>
        <a:bodyPr/>
        <a:lstStyle/>
        <a:p>
          <a:endParaRPr lang="ru-RU"/>
        </a:p>
      </dgm:t>
    </dgm:pt>
    <dgm:pt modelId="{FF8B66CC-EE92-4FA3-B6C7-0D1CD3BCBC14}" type="pres">
      <dgm:prSet presAssocID="{F926FF29-F6F6-4E9A-9DC3-2DF199EB6F8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F013D6-981A-49DD-95FD-174D04AFF845}" type="pres">
      <dgm:prSet presAssocID="{46810814-A4B4-4DA6-89A3-972D6239F048}" presName="comp" presStyleCnt="0"/>
      <dgm:spPr/>
    </dgm:pt>
    <dgm:pt modelId="{191F75BF-8855-4C04-B9D4-EC5144C969E6}" type="pres">
      <dgm:prSet presAssocID="{46810814-A4B4-4DA6-89A3-972D6239F048}" presName="box" presStyleLbl="node1" presStyleIdx="0" presStyleCnt="3"/>
      <dgm:spPr/>
      <dgm:t>
        <a:bodyPr/>
        <a:lstStyle/>
        <a:p>
          <a:endParaRPr lang="ru-RU"/>
        </a:p>
      </dgm:t>
    </dgm:pt>
    <dgm:pt modelId="{8A259FEF-28DD-40E5-8A77-F7BD926C57FC}" type="pres">
      <dgm:prSet presAssocID="{46810814-A4B4-4DA6-89A3-972D6239F048}" presName="img" presStyleLbl="fgImgPlace1" presStyleIdx="0" presStyleCnt="3" custScaleX="105560" custScaleY="101508" custLinFactNeighborX="-3209" custLinFactNeighborY="-150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0D83D000-C126-4F7F-8CC5-7A37D1FC72B7}" type="pres">
      <dgm:prSet presAssocID="{46810814-A4B4-4DA6-89A3-972D6239F04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EF36C-464D-4E48-AF5A-7C8873A2DD74}" type="pres">
      <dgm:prSet presAssocID="{6B478016-3CF5-47E7-AF2E-EF7C20DB12E1}" presName="spacer" presStyleCnt="0"/>
      <dgm:spPr/>
    </dgm:pt>
    <dgm:pt modelId="{9B732628-C037-4BFF-96B2-29F8095909B0}" type="pres">
      <dgm:prSet presAssocID="{256B36A2-3F68-4678-BA32-99C5FB0ABD96}" presName="comp" presStyleCnt="0"/>
      <dgm:spPr/>
    </dgm:pt>
    <dgm:pt modelId="{554B20A9-A257-4CA6-85E7-B80F8A6C1741}" type="pres">
      <dgm:prSet presAssocID="{256B36A2-3F68-4678-BA32-99C5FB0ABD96}" presName="box" presStyleLbl="node1" presStyleIdx="1" presStyleCnt="3"/>
      <dgm:spPr/>
      <dgm:t>
        <a:bodyPr/>
        <a:lstStyle/>
        <a:p>
          <a:endParaRPr lang="ru-RU"/>
        </a:p>
      </dgm:t>
    </dgm:pt>
    <dgm:pt modelId="{370B37F7-EDEC-49E3-8A81-CCFE87B8DE92}" type="pres">
      <dgm:prSet presAssocID="{256B36A2-3F68-4678-BA32-99C5FB0ABD96}" presName="img" presStyleLbl="fgImgPlace1" presStyleIdx="1" presStyleCnt="3" custScaleX="103046" custScaleY="106372" custLinFactNeighborX="-1872" custLinFactNeighborY="0"/>
      <dgm:spPr>
        <a:blipFill>
          <a:blip xmlns:r="http://schemas.openxmlformats.org/officeDocument/2006/relationships" r:embed="rId2"/>
          <a:srcRect/>
          <a:stretch>
            <a:fillRect t="-12000" b="-12000"/>
          </a:stretch>
        </a:blipFill>
      </dgm:spPr>
    </dgm:pt>
    <dgm:pt modelId="{B68B9274-797C-4056-91CB-B5DC056CB421}" type="pres">
      <dgm:prSet presAssocID="{256B36A2-3F68-4678-BA32-99C5FB0ABD9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8E7FC-546C-4E17-ABD6-6C44C02AC166}" type="pres">
      <dgm:prSet presAssocID="{9E6FFC1A-3495-45C5-827A-9B6047B030EA}" presName="spacer" presStyleCnt="0"/>
      <dgm:spPr/>
    </dgm:pt>
    <dgm:pt modelId="{3D1C885C-C2B3-42A2-900F-00D3C14C2C02}" type="pres">
      <dgm:prSet presAssocID="{84122B7F-DAF8-4022-8D5F-D865D7E3B441}" presName="comp" presStyleCnt="0"/>
      <dgm:spPr/>
    </dgm:pt>
    <dgm:pt modelId="{6C4780AC-7E2B-43B1-8BF7-941D75DB320F}" type="pres">
      <dgm:prSet presAssocID="{84122B7F-DAF8-4022-8D5F-D865D7E3B441}" presName="box" presStyleLbl="node1" presStyleIdx="2" presStyleCnt="3"/>
      <dgm:spPr/>
      <dgm:t>
        <a:bodyPr/>
        <a:lstStyle/>
        <a:p>
          <a:endParaRPr lang="ru-RU"/>
        </a:p>
      </dgm:t>
    </dgm:pt>
    <dgm:pt modelId="{577771CF-5A86-4358-AECA-B92B85A65F68}" type="pres">
      <dgm:prSet presAssocID="{84122B7F-DAF8-4022-8D5F-D865D7E3B441}" presName="img" presStyleLbl="fgImgPlace1" presStyleIdx="2" presStyleCnt="3" custScaleX="87370"/>
      <dgm:spPr>
        <a:noFill/>
        <a:ln>
          <a:noFill/>
        </a:ln>
      </dgm:spPr>
    </dgm:pt>
    <dgm:pt modelId="{A2FE7E91-E9D9-4CE1-8F11-96680E56B1AC}" type="pres">
      <dgm:prSet presAssocID="{84122B7F-DAF8-4022-8D5F-D865D7E3B44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C4C8F7-0CC2-482D-83C7-AC503A58248E}" srcId="{84122B7F-DAF8-4022-8D5F-D865D7E3B441}" destId="{59E6CC41-7380-4A4D-9755-0F93051530E9}" srcOrd="0" destOrd="0" parTransId="{62327E81-9618-458B-A402-853BAAA8FFFD}" sibTransId="{8C165144-52E3-4D8D-8687-0CE8C567C71B}"/>
    <dgm:cxn modelId="{C5D7D13B-D203-4025-B1F1-88589872184C}" srcId="{256B36A2-3F68-4678-BA32-99C5FB0ABD96}" destId="{3370D68F-552E-4ADA-922B-4CE79E5F7681}" srcOrd="1" destOrd="0" parTransId="{46BFCC9E-4E44-4E8D-B099-5DF000C87C8A}" sibTransId="{0F213AF5-A990-4467-9049-CD2C3C6C6044}"/>
    <dgm:cxn modelId="{80D02509-ADC0-4272-A01D-0595FEFDE76D}" type="presOf" srcId="{256B36A2-3F68-4678-BA32-99C5FB0ABD96}" destId="{B68B9274-797C-4056-91CB-B5DC056CB421}" srcOrd="1" destOrd="0" presId="urn:microsoft.com/office/officeart/2005/8/layout/vList4"/>
    <dgm:cxn modelId="{4591C7C8-4C2C-4412-8F31-88AA826A39BF}" type="presOf" srcId="{434EBF6C-EFC5-49C0-800E-5B0EA4E8FD28}" destId="{6C4780AC-7E2B-43B1-8BF7-941D75DB320F}" srcOrd="0" destOrd="2" presId="urn:microsoft.com/office/officeart/2005/8/layout/vList4"/>
    <dgm:cxn modelId="{94B00AC9-9F7F-4443-9527-FA29EC6D000D}" type="presOf" srcId="{46810814-A4B4-4DA6-89A3-972D6239F048}" destId="{0D83D000-C126-4F7F-8CC5-7A37D1FC72B7}" srcOrd="1" destOrd="0" presId="urn:microsoft.com/office/officeart/2005/8/layout/vList4"/>
    <dgm:cxn modelId="{A6C9DAE8-1E06-4C76-AF1F-E9BC64447567}" type="presOf" srcId="{F6270463-1F4C-44D4-88F2-55673B0AE37C}" destId="{0D83D000-C126-4F7F-8CC5-7A37D1FC72B7}" srcOrd="1" destOrd="1" presId="urn:microsoft.com/office/officeart/2005/8/layout/vList4"/>
    <dgm:cxn modelId="{17A756D3-86FB-4B68-A1D6-1D332393E0F5}" srcId="{F926FF29-F6F6-4E9A-9DC3-2DF199EB6F84}" destId="{84122B7F-DAF8-4022-8D5F-D865D7E3B441}" srcOrd="2" destOrd="0" parTransId="{9C852DED-B45C-4066-8271-C477AE25AE67}" sibTransId="{6A13C50A-744E-4122-A831-3C006B5B7107}"/>
    <dgm:cxn modelId="{56659141-23D1-491B-ACFF-65B5D36B1A45}" type="presOf" srcId="{721EDFA9-2232-4006-B9BB-42F9DD637F83}" destId="{A2FE7E91-E9D9-4CE1-8F11-96680E56B1AC}" srcOrd="1" destOrd="3" presId="urn:microsoft.com/office/officeart/2005/8/layout/vList4"/>
    <dgm:cxn modelId="{EC4AA24B-CCA6-427B-95B2-5CDB805874B5}" type="presOf" srcId="{59E6CC41-7380-4A4D-9755-0F93051530E9}" destId="{A2FE7E91-E9D9-4CE1-8F11-96680E56B1AC}" srcOrd="1" destOrd="1" presId="urn:microsoft.com/office/officeart/2005/8/layout/vList4"/>
    <dgm:cxn modelId="{447C782B-6771-4AF9-84A0-7D82E57BED45}" type="presOf" srcId="{256B36A2-3F68-4678-BA32-99C5FB0ABD96}" destId="{554B20A9-A257-4CA6-85E7-B80F8A6C1741}" srcOrd="0" destOrd="0" presId="urn:microsoft.com/office/officeart/2005/8/layout/vList4"/>
    <dgm:cxn modelId="{405E693B-C315-40C9-B260-18B87CB5005F}" type="presOf" srcId="{80CA749D-3E73-482B-8191-C69321E8FBC7}" destId="{554B20A9-A257-4CA6-85E7-B80F8A6C1741}" srcOrd="0" destOrd="1" presId="urn:microsoft.com/office/officeart/2005/8/layout/vList4"/>
    <dgm:cxn modelId="{D467DF6F-8C9A-4D8B-BB02-B8D39FD890B5}" type="presOf" srcId="{46810814-A4B4-4DA6-89A3-972D6239F048}" destId="{191F75BF-8855-4C04-B9D4-EC5144C969E6}" srcOrd="0" destOrd="0" presId="urn:microsoft.com/office/officeart/2005/8/layout/vList4"/>
    <dgm:cxn modelId="{0501030F-9060-4233-ACC6-2ED7A2B9DB86}" srcId="{256B36A2-3F68-4678-BA32-99C5FB0ABD96}" destId="{80CA749D-3E73-482B-8191-C69321E8FBC7}" srcOrd="0" destOrd="0" parTransId="{3FC7ED18-1492-4FB3-9AEC-E1B6CC8A3686}" sibTransId="{73B81F53-22C3-42D3-86EE-813A9AB6870C}"/>
    <dgm:cxn modelId="{ECCBB249-656F-4FDC-A413-93CA1C6A724A}" type="presOf" srcId="{F6270463-1F4C-44D4-88F2-55673B0AE37C}" destId="{191F75BF-8855-4C04-B9D4-EC5144C969E6}" srcOrd="0" destOrd="1" presId="urn:microsoft.com/office/officeart/2005/8/layout/vList4"/>
    <dgm:cxn modelId="{2DC6A5AE-0D7B-4BFD-8D98-CC48D2AB1ED3}" type="presOf" srcId="{721EDFA9-2232-4006-B9BB-42F9DD637F83}" destId="{6C4780AC-7E2B-43B1-8BF7-941D75DB320F}" srcOrd="0" destOrd="3" presId="urn:microsoft.com/office/officeart/2005/8/layout/vList4"/>
    <dgm:cxn modelId="{6267FE27-F199-43E7-9EC1-1EC1F88BA92B}" type="presOf" srcId="{59E6CC41-7380-4A4D-9755-0F93051530E9}" destId="{6C4780AC-7E2B-43B1-8BF7-941D75DB320F}" srcOrd="0" destOrd="1" presId="urn:microsoft.com/office/officeart/2005/8/layout/vList4"/>
    <dgm:cxn modelId="{D0D5C976-25CB-46DE-AC2D-F7008B9540CA}" type="presOf" srcId="{434EBF6C-EFC5-49C0-800E-5B0EA4E8FD28}" destId="{A2FE7E91-E9D9-4CE1-8F11-96680E56B1AC}" srcOrd="1" destOrd="2" presId="urn:microsoft.com/office/officeart/2005/8/layout/vList4"/>
    <dgm:cxn modelId="{22068ED3-5A0F-43C5-87D2-D87B222A344C}" srcId="{F926FF29-F6F6-4E9A-9DC3-2DF199EB6F84}" destId="{46810814-A4B4-4DA6-89A3-972D6239F048}" srcOrd="0" destOrd="0" parTransId="{57EEED4E-3037-4020-BC51-F61A8FFFC2E8}" sibTransId="{6B478016-3CF5-47E7-AF2E-EF7C20DB12E1}"/>
    <dgm:cxn modelId="{F09E99F1-FD9E-4EFE-8ECE-3BD24AE93790}" type="presOf" srcId="{F926FF29-F6F6-4E9A-9DC3-2DF199EB6F84}" destId="{FF8B66CC-EE92-4FA3-B6C7-0D1CD3BCBC14}" srcOrd="0" destOrd="0" presId="urn:microsoft.com/office/officeart/2005/8/layout/vList4"/>
    <dgm:cxn modelId="{53F4CCA3-6298-4ACA-A2B6-999B2DF5418A}" type="presOf" srcId="{84122B7F-DAF8-4022-8D5F-D865D7E3B441}" destId="{6C4780AC-7E2B-43B1-8BF7-941D75DB320F}" srcOrd="0" destOrd="0" presId="urn:microsoft.com/office/officeart/2005/8/layout/vList4"/>
    <dgm:cxn modelId="{8247DE40-8E56-45E5-9EA0-25BE459D693D}" srcId="{84122B7F-DAF8-4022-8D5F-D865D7E3B441}" destId="{721EDFA9-2232-4006-B9BB-42F9DD637F83}" srcOrd="2" destOrd="0" parTransId="{9EF2A8F6-415F-48A0-8683-C5AEAC17A740}" sibTransId="{8674EFDA-17DF-40EE-9920-33E5A7604B95}"/>
    <dgm:cxn modelId="{3920410B-DF34-409D-9371-ABD34259B51C}" srcId="{84122B7F-DAF8-4022-8D5F-D865D7E3B441}" destId="{434EBF6C-EFC5-49C0-800E-5B0EA4E8FD28}" srcOrd="1" destOrd="0" parTransId="{64834582-C3E1-42F6-AFAF-577D0287172A}" sibTransId="{CA13A428-87B7-4DAB-8CA8-7FACD409BC50}"/>
    <dgm:cxn modelId="{3A6FBA22-069F-493C-AED7-4DDECF19A6D9}" type="presOf" srcId="{3370D68F-552E-4ADA-922B-4CE79E5F7681}" destId="{B68B9274-797C-4056-91CB-B5DC056CB421}" srcOrd="1" destOrd="2" presId="urn:microsoft.com/office/officeart/2005/8/layout/vList4"/>
    <dgm:cxn modelId="{6EBBABA0-A4F2-40E4-BD6B-5BAD560823E7}" srcId="{46810814-A4B4-4DA6-89A3-972D6239F048}" destId="{F6270463-1F4C-44D4-88F2-55673B0AE37C}" srcOrd="0" destOrd="0" parTransId="{034A8518-1267-4A4E-BD2A-532F7CE92620}" sibTransId="{FE5AB803-E1A1-43C0-A717-D2909C50F1EF}"/>
    <dgm:cxn modelId="{D6FDD2CD-9E91-47CF-B8F2-5B9C114A37B8}" type="presOf" srcId="{80CA749D-3E73-482B-8191-C69321E8FBC7}" destId="{B68B9274-797C-4056-91CB-B5DC056CB421}" srcOrd="1" destOrd="1" presId="urn:microsoft.com/office/officeart/2005/8/layout/vList4"/>
    <dgm:cxn modelId="{10C079EC-2645-4F78-9A48-249C9D8A4D8E}" type="presOf" srcId="{84122B7F-DAF8-4022-8D5F-D865D7E3B441}" destId="{A2FE7E91-E9D9-4CE1-8F11-96680E56B1AC}" srcOrd="1" destOrd="0" presId="urn:microsoft.com/office/officeart/2005/8/layout/vList4"/>
    <dgm:cxn modelId="{D4CC72EE-C669-49EB-B658-E6CC2F787CAB}" type="presOf" srcId="{9465950D-F606-4628-B7EB-1E00D6176DD9}" destId="{0D83D000-C126-4F7F-8CC5-7A37D1FC72B7}" srcOrd="1" destOrd="2" presId="urn:microsoft.com/office/officeart/2005/8/layout/vList4"/>
    <dgm:cxn modelId="{0A215B50-6E84-42E8-BE0F-EE787C299B15}" srcId="{46810814-A4B4-4DA6-89A3-972D6239F048}" destId="{9465950D-F606-4628-B7EB-1E00D6176DD9}" srcOrd="1" destOrd="0" parTransId="{528AE007-8318-49B9-A814-BCC04DF8374E}" sibTransId="{3C2952FD-83C0-4F5B-8BB9-72675B6B8C2A}"/>
    <dgm:cxn modelId="{ED332A5E-310A-4D2D-9A00-E16A365AC0BB}" type="presOf" srcId="{3370D68F-552E-4ADA-922B-4CE79E5F7681}" destId="{554B20A9-A257-4CA6-85E7-B80F8A6C1741}" srcOrd="0" destOrd="2" presId="urn:microsoft.com/office/officeart/2005/8/layout/vList4"/>
    <dgm:cxn modelId="{4F1EA1B8-AD21-4F41-8E18-65EA5B697CA1}" srcId="{F926FF29-F6F6-4E9A-9DC3-2DF199EB6F84}" destId="{256B36A2-3F68-4678-BA32-99C5FB0ABD96}" srcOrd="1" destOrd="0" parTransId="{F0E9C353-CEE0-4EE6-9748-05F293F98500}" sibTransId="{9E6FFC1A-3495-45C5-827A-9B6047B030EA}"/>
    <dgm:cxn modelId="{0B2C9F62-7F6D-4D92-9B72-C9F32F9A780A}" type="presOf" srcId="{9465950D-F606-4628-B7EB-1E00D6176DD9}" destId="{191F75BF-8855-4C04-B9D4-EC5144C969E6}" srcOrd="0" destOrd="2" presId="urn:microsoft.com/office/officeart/2005/8/layout/vList4"/>
    <dgm:cxn modelId="{B633D601-4637-457A-870F-D5919D5428DA}" type="presParOf" srcId="{FF8B66CC-EE92-4FA3-B6C7-0D1CD3BCBC14}" destId="{8DF013D6-981A-49DD-95FD-174D04AFF845}" srcOrd="0" destOrd="0" presId="urn:microsoft.com/office/officeart/2005/8/layout/vList4"/>
    <dgm:cxn modelId="{DCE7BFC3-53D1-4D4A-B963-305003468B5D}" type="presParOf" srcId="{8DF013D6-981A-49DD-95FD-174D04AFF845}" destId="{191F75BF-8855-4C04-B9D4-EC5144C969E6}" srcOrd="0" destOrd="0" presId="urn:microsoft.com/office/officeart/2005/8/layout/vList4"/>
    <dgm:cxn modelId="{4C687819-3280-47E2-9B85-063B0724F0D9}" type="presParOf" srcId="{8DF013D6-981A-49DD-95FD-174D04AFF845}" destId="{8A259FEF-28DD-40E5-8A77-F7BD926C57FC}" srcOrd="1" destOrd="0" presId="urn:microsoft.com/office/officeart/2005/8/layout/vList4"/>
    <dgm:cxn modelId="{86EF864F-645E-43D2-B7A4-133C527BC802}" type="presParOf" srcId="{8DF013D6-981A-49DD-95FD-174D04AFF845}" destId="{0D83D000-C126-4F7F-8CC5-7A37D1FC72B7}" srcOrd="2" destOrd="0" presId="urn:microsoft.com/office/officeart/2005/8/layout/vList4"/>
    <dgm:cxn modelId="{75E370E6-CB8A-404F-93FF-1B8793A6D2D8}" type="presParOf" srcId="{FF8B66CC-EE92-4FA3-B6C7-0D1CD3BCBC14}" destId="{AD1EF36C-464D-4E48-AF5A-7C8873A2DD74}" srcOrd="1" destOrd="0" presId="urn:microsoft.com/office/officeart/2005/8/layout/vList4"/>
    <dgm:cxn modelId="{0B6A3948-F7A8-4D54-AB5D-4E01935916AB}" type="presParOf" srcId="{FF8B66CC-EE92-4FA3-B6C7-0D1CD3BCBC14}" destId="{9B732628-C037-4BFF-96B2-29F8095909B0}" srcOrd="2" destOrd="0" presId="urn:microsoft.com/office/officeart/2005/8/layout/vList4"/>
    <dgm:cxn modelId="{72FAA701-BB78-42E3-8F01-9857E4A4DF74}" type="presParOf" srcId="{9B732628-C037-4BFF-96B2-29F8095909B0}" destId="{554B20A9-A257-4CA6-85E7-B80F8A6C1741}" srcOrd="0" destOrd="0" presId="urn:microsoft.com/office/officeart/2005/8/layout/vList4"/>
    <dgm:cxn modelId="{C466A585-4D76-4396-BB77-CB031D46A07A}" type="presParOf" srcId="{9B732628-C037-4BFF-96B2-29F8095909B0}" destId="{370B37F7-EDEC-49E3-8A81-CCFE87B8DE92}" srcOrd="1" destOrd="0" presId="urn:microsoft.com/office/officeart/2005/8/layout/vList4"/>
    <dgm:cxn modelId="{6288F667-1069-4705-82FE-56DED402F38F}" type="presParOf" srcId="{9B732628-C037-4BFF-96B2-29F8095909B0}" destId="{B68B9274-797C-4056-91CB-B5DC056CB421}" srcOrd="2" destOrd="0" presId="urn:microsoft.com/office/officeart/2005/8/layout/vList4"/>
    <dgm:cxn modelId="{C73A75C5-94B6-48A8-8B50-5EDDB0A13025}" type="presParOf" srcId="{FF8B66CC-EE92-4FA3-B6C7-0D1CD3BCBC14}" destId="{6968E7FC-546C-4E17-ABD6-6C44C02AC166}" srcOrd="3" destOrd="0" presId="urn:microsoft.com/office/officeart/2005/8/layout/vList4"/>
    <dgm:cxn modelId="{E57F1120-BCE7-4E6D-90F0-560959CF5DC7}" type="presParOf" srcId="{FF8B66CC-EE92-4FA3-B6C7-0D1CD3BCBC14}" destId="{3D1C885C-C2B3-42A2-900F-00D3C14C2C02}" srcOrd="4" destOrd="0" presId="urn:microsoft.com/office/officeart/2005/8/layout/vList4"/>
    <dgm:cxn modelId="{8A8343BC-B145-4E0E-8C8B-4F2548D9239A}" type="presParOf" srcId="{3D1C885C-C2B3-42A2-900F-00D3C14C2C02}" destId="{6C4780AC-7E2B-43B1-8BF7-941D75DB320F}" srcOrd="0" destOrd="0" presId="urn:microsoft.com/office/officeart/2005/8/layout/vList4"/>
    <dgm:cxn modelId="{E06F8C95-8B91-4DD1-B649-A2079981DE2D}" type="presParOf" srcId="{3D1C885C-C2B3-42A2-900F-00D3C14C2C02}" destId="{577771CF-5A86-4358-AECA-B92B85A65F68}" srcOrd="1" destOrd="0" presId="urn:microsoft.com/office/officeart/2005/8/layout/vList4"/>
    <dgm:cxn modelId="{93F6BA27-309C-4AB0-B665-15C0F8EE67FB}" type="presParOf" srcId="{3D1C885C-C2B3-42A2-900F-00D3C14C2C02}" destId="{A2FE7E91-E9D9-4CE1-8F11-96680E56B1A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A05CFC-63EA-434C-8624-016D1D86BB54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42AE7ED-CA86-4E3D-9AAA-06A139B6F98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Льготные кредиты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3F0B26-BB73-4A8F-9C25-A66B9A8EAD2A}" type="parTrans" cxnId="{C2A0CAC1-E571-4F03-8BFF-726F2C153951}">
      <dgm:prSet/>
      <dgm:spPr/>
      <dgm:t>
        <a:bodyPr/>
        <a:lstStyle/>
        <a:p>
          <a:endParaRPr lang="ru-RU"/>
        </a:p>
      </dgm:t>
    </dgm:pt>
    <dgm:pt modelId="{CF0552EA-711F-4C7D-BAEE-974F8AA01636}" type="sibTrans" cxnId="{C2A0CAC1-E571-4F03-8BFF-726F2C153951}">
      <dgm:prSet/>
      <dgm:spPr/>
      <dgm:t>
        <a:bodyPr/>
        <a:lstStyle/>
        <a:p>
          <a:endParaRPr lang="ru-RU"/>
        </a:p>
      </dgm:t>
    </dgm:pt>
    <dgm:pt modelId="{6F9C064F-BF03-4EBA-98A9-1F4D7E4B11DA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224E6C-46CF-41BD-A29C-1264789ED62F}" type="parTrans" cxnId="{1C136FF0-4CC5-4540-889D-6396F9C0B3FF}">
      <dgm:prSet/>
      <dgm:spPr/>
      <dgm:t>
        <a:bodyPr/>
        <a:lstStyle/>
        <a:p>
          <a:endParaRPr lang="ru-RU"/>
        </a:p>
      </dgm:t>
    </dgm:pt>
    <dgm:pt modelId="{FB7DE27A-3DEB-4C54-A549-0EEBB0C8C34F}" type="sibTrans" cxnId="{1C136FF0-4CC5-4540-889D-6396F9C0B3FF}">
      <dgm:prSet/>
      <dgm:spPr/>
      <dgm:t>
        <a:bodyPr/>
        <a:lstStyle/>
        <a:p>
          <a:endParaRPr lang="ru-RU"/>
        </a:p>
      </dgm:t>
    </dgm:pt>
    <dgm:pt modelId="{0A8EFA93-BFBE-4A9F-A7A6-8CFF59348599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Гарантии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90A522-B232-4365-9163-164C43E0F6C3}" type="parTrans" cxnId="{1387133E-5CE3-4D6E-ADA3-8C4A28FBAE1E}">
      <dgm:prSet/>
      <dgm:spPr/>
      <dgm:t>
        <a:bodyPr/>
        <a:lstStyle/>
        <a:p>
          <a:endParaRPr lang="ru-RU"/>
        </a:p>
      </dgm:t>
    </dgm:pt>
    <dgm:pt modelId="{19D42901-FF60-4EE8-96DF-18738D90D99C}" type="sibTrans" cxnId="{1387133E-5CE3-4D6E-ADA3-8C4A28FBAE1E}">
      <dgm:prSet/>
      <dgm:spPr/>
      <dgm:t>
        <a:bodyPr/>
        <a:lstStyle/>
        <a:p>
          <a:endParaRPr lang="ru-RU"/>
        </a:p>
      </dgm:t>
    </dgm:pt>
    <dgm:pt modelId="{70E568FC-A268-4096-A67D-285EB9FAB465}">
      <dgm:prSet phldrT="[Текст]" custT="1"/>
      <dgm:spPr/>
      <dgm:t>
        <a:bodyPr/>
        <a:lstStyle/>
        <a:p>
          <a:pPr algn="l"/>
          <a:r>
            <a:rPr lang="ru-RU" sz="800" dirty="0" smtClean="0">
              <a:solidFill>
                <a:schemeClr val="bg1"/>
              </a:solidFill>
            </a:rPr>
            <a:t>ю</a:t>
          </a:r>
          <a:endParaRPr lang="ru-RU" sz="800" dirty="0">
            <a:solidFill>
              <a:schemeClr val="bg1"/>
            </a:solidFill>
          </a:endParaRPr>
        </a:p>
      </dgm:t>
    </dgm:pt>
    <dgm:pt modelId="{6D8AC734-17D9-493B-A08B-965371D43EBE}" type="sibTrans" cxnId="{58A29B27-701F-4616-8F83-890F43298F4B}">
      <dgm:prSet/>
      <dgm:spPr/>
      <dgm:t>
        <a:bodyPr/>
        <a:lstStyle/>
        <a:p>
          <a:endParaRPr lang="ru-RU"/>
        </a:p>
      </dgm:t>
    </dgm:pt>
    <dgm:pt modelId="{4AE3D520-B33B-4CF5-82B4-C10822846775}" type="parTrans" cxnId="{58A29B27-701F-4616-8F83-890F43298F4B}">
      <dgm:prSet/>
      <dgm:spPr/>
      <dgm:t>
        <a:bodyPr/>
        <a:lstStyle/>
        <a:p>
          <a:endParaRPr lang="ru-RU"/>
        </a:p>
      </dgm:t>
    </dgm:pt>
    <dgm:pt modelId="{F70CD851-FF92-4E72-B8A3-F07814209AC8}" type="pres">
      <dgm:prSet presAssocID="{9AA05CFC-63EA-434C-8624-016D1D86BB5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B0E246-04D8-45E0-87E1-E0FF444AD0D7}" type="pres">
      <dgm:prSet presAssocID="{9AA05CFC-63EA-434C-8624-016D1D86BB54}" presName="ellipse" presStyleLbl="trBgShp" presStyleIdx="0" presStyleCnt="1"/>
      <dgm:spPr/>
    </dgm:pt>
    <dgm:pt modelId="{7C2DD220-D976-4EA1-89C9-71F76109ACCB}" type="pres">
      <dgm:prSet presAssocID="{9AA05CFC-63EA-434C-8624-016D1D86BB54}" presName="arrow1" presStyleLbl="fgShp" presStyleIdx="0" presStyleCnt="1"/>
      <dgm:spPr/>
    </dgm:pt>
    <dgm:pt modelId="{19285B45-70BE-4F3D-B041-F0F2209EE9E9}" type="pres">
      <dgm:prSet presAssocID="{9AA05CFC-63EA-434C-8624-016D1D86BB5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10564-7729-43EB-8DF8-7F528AB0EA0C}" type="pres">
      <dgm:prSet presAssocID="{6F9C064F-BF03-4EBA-98A9-1F4D7E4B11DA}" presName="item1" presStyleLbl="node1" presStyleIdx="0" presStyleCnt="3" custScaleX="103782" custScaleY="106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9363F-1EB3-47A1-8605-1063B5E3101B}" type="pres">
      <dgm:prSet presAssocID="{0A8EFA93-BFBE-4A9F-A7A6-8CFF59348599}" presName="item2" presStyleLbl="node1" presStyleIdx="1" presStyleCnt="3" custScaleX="112192" custScaleY="108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48561-10E4-472D-948C-D51B74098EE1}" type="pres">
      <dgm:prSet presAssocID="{70E568FC-A268-4096-A67D-285EB9FAB465}" presName="item3" presStyleLbl="node1" presStyleIdx="2" presStyleCnt="3" custScaleX="109800" custScaleY="101945" custLinFactNeighborX="6735" custLinFactNeighborY="7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CA50B-ACDA-4E85-A6B0-5AA85F50E102}" type="pres">
      <dgm:prSet presAssocID="{9AA05CFC-63EA-434C-8624-016D1D86BB54}" presName="funnel" presStyleLbl="trAlignAcc1" presStyleIdx="0" presStyleCnt="1" custLinFactNeighborX="761" custLinFactNeighborY="-385"/>
      <dgm:spPr>
        <a:ln>
          <a:solidFill>
            <a:schemeClr val="tx2"/>
          </a:solidFill>
        </a:ln>
      </dgm:spPr>
    </dgm:pt>
  </dgm:ptLst>
  <dgm:cxnLst>
    <dgm:cxn modelId="{3212CA84-DA69-42D3-90D9-DCD85F0079D2}" type="presOf" srcId="{9AA05CFC-63EA-434C-8624-016D1D86BB54}" destId="{F70CD851-FF92-4E72-B8A3-F07814209AC8}" srcOrd="0" destOrd="0" presId="urn:microsoft.com/office/officeart/2005/8/layout/funnel1"/>
    <dgm:cxn modelId="{DD3879FC-89C1-410D-A00A-1A5364D88FD5}" type="presOf" srcId="{6F9C064F-BF03-4EBA-98A9-1F4D7E4B11DA}" destId="{0DE9363F-1EB3-47A1-8605-1063B5E3101B}" srcOrd="0" destOrd="0" presId="urn:microsoft.com/office/officeart/2005/8/layout/funnel1"/>
    <dgm:cxn modelId="{58A29B27-701F-4616-8F83-890F43298F4B}" srcId="{9AA05CFC-63EA-434C-8624-016D1D86BB54}" destId="{70E568FC-A268-4096-A67D-285EB9FAB465}" srcOrd="3" destOrd="0" parTransId="{4AE3D520-B33B-4CF5-82B4-C10822846775}" sibTransId="{6D8AC734-17D9-493B-A08B-965371D43EBE}"/>
    <dgm:cxn modelId="{D639C7E2-004B-4E0A-BE04-6191C0F5E8FE}" type="presOf" srcId="{70E568FC-A268-4096-A67D-285EB9FAB465}" destId="{19285B45-70BE-4F3D-B041-F0F2209EE9E9}" srcOrd="0" destOrd="0" presId="urn:microsoft.com/office/officeart/2005/8/layout/funnel1"/>
    <dgm:cxn modelId="{1387133E-5CE3-4D6E-ADA3-8C4A28FBAE1E}" srcId="{9AA05CFC-63EA-434C-8624-016D1D86BB54}" destId="{0A8EFA93-BFBE-4A9F-A7A6-8CFF59348599}" srcOrd="2" destOrd="0" parTransId="{CA90A522-B232-4365-9163-164C43E0F6C3}" sibTransId="{19D42901-FF60-4EE8-96DF-18738D90D99C}"/>
    <dgm:cxn modelId="{E7003F1D-843D-4B91-A859-68B8B3A76BD2}" type="presOf" srcId="{0A8EFA93-BFBE-4A9F-A7A6-8CFF59348599}" destId="{D1710564-7729-43EB-8DF8-7F528AB0EA0C}" srcOrd="0" destOrd="0" presId="urn:microsoft.com/office/officeart/2005/8/layout/funnel1"/>
    <dgm:cxn modelId="{C2A0CAC1-E571-4F03-8BFF-726F2C153951}" srcId="{9AA05CFC-63EA-434C-8624-016D1D86BB54}" destId="{842AE7ED-CA86-4E3D-9AAA-06A139B6F98E}" srcOrd="0" destOrd="0" parTransId="{1D3F0B26-BB73-4A8F-9C25-A66B9A8EAD2A}" sibTransId="{CF0552EA-711F-4C7D-BAEE-974F8AA01636}"/>
    <dgm:cxn modelId="{4D79BA71-0B48-4C6E-BD83-8FD1AEE7FDA0}" type="presOf" srcId="{842AE7ED-CA86-4E3D-9AAA-06A139B6F98E}" destId="{92048561-10E4-472D-948C-D51B74098EE1}" srcOrd="0" destOrd="0" presId="urn:microsoft.com/office/officeart/2005/8/layout/funnel1"/>
    <dgm:cxn modelId="{1C136FF0-4CC5-4540-889D-6396F9C0B3FF}" srcId="{9AA05CFC-63EA-434C-8624-016D1D86BB54}" destId="{6F9C064F-BF03-4EBA-98A9-1F4D7E4B11DA}" srcOrd="1" destOrd="0" parTransId="{C2224E6C-46CF-41BD-A29C-1264789ED62F}" sibTransId="{FB7DE27A-3DEB-4C54-A549-0EEBB0C8C34F}"/>
    <dgm:cxn modelId="{85641EA4-8F93-409E-992A-B7C0118861E9}" type="presParOf" srcId="{F70CD851-FF92-4E72-B8A3-F07814209AC8}" destId="{C2B0E246-04D8-45E0-87E1-E0FF444AD0D7}" srcOrd="0" destOrd="0" presId="urn:microsoft.com/office/officeart/2005/8/layout/funnel1"/>
    <dgm:cxn modelId="{314D1EB1-B679-452A-B28F-926D2272A9C4}" type="presParOf" srcId="{F70CD851-FF92-4E72-B8A3-F07814209AC8}" destId="{7C2DD220-D976-4EA1-89C9-71F76109ACCB}" srcOrd="1" destOrd="0" presId="urn:microsoft.com/office/officeart/2005/8/layout/funnel1"/>
    <dgm:cxn modelId="{526B24D4-342A-4D42-B314-037EAAC96993}" type="presParOf" srcId="{F70CD851-FF92-4E72-B8A3-F07814209AC8}" destId="{19285B45-70BE-4F3D-B041-F0F2209EE9E9}" srcOrd="2" destOrd="0" presId="urn:microsoft.com/office/officeart/2005/8/layout/funnel1"/>
    <dgm:cxn modelId="{5C7A1785-40FD-4B35-BEE7-A4823D2E3470}" type="presParOf" srcId="{F70CD851-FF92-4E72-B8A3-F07814209AC8}" destId="{D1710564-7729-43EB-8DF8-7F528AB0EA0C}" srcOrd="3" destOrd="0" presId="urn:microsoft.com/office/officeart/2005/8/layout/funnel1"/>
    <dgm:cxn modelId="{1188936E-1124-4616-B4E6-3436676346B5}" type="presParOf" srcId="{F70CD851-FF92-4E72-B8A3-F07814209AC8}" destId="{0DE9363F-1EB3-47A1-8605-1063B5E3101B}" srcOrd="4" destOrd="0" presId="urn:microsoft.com/office/officeart/2005/8/layout/funnel1"/>
    <dgm:cxn modelId="{8C7B4791-4E09-4AE3-983C-5EA1D5F33FF9}" type="presParOf" srcId="{F70CD851-FF92-4E72-B8A3-F07814209AC8}" destId="{92048561-10E4-472D-948C-D51B74098EE1}" srcOrd="5" destOrd="0" presId="urn:microsoft.com/office/officeart/2005/8/layout/funnel1"/>
    <dgm:cxn modelId="{0F75BDC8-2B60-43C9-A7C8-76C8663A9A37}" type="presParOf" srcId="{F70CD851-FF92-4E72-B8A3-F07814209AC8}" destId="{514CA50B-ACDA-4E85-A6B0-5AA85F50E10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9" y="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8667F-7B4C-421E-99DC-38CAEFBEB18C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9" y="942975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3BBC2-28F9-40AF-8B79-CE4D126BC7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38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4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3B025-9E4F-4CB2-9196-D020D242C0EE}" type="datetimeFigureOut">
              <a:rPr lang="ru-RU" smtClean="0"/>
              <a:pPr/>
              <a:t>22.08.2019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10"/>
            <a:ext cx="5438140" cy="446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7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7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F7DB5-A34A-42B3-AB19-BB0C3E041D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74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F7DB5-A34A-42B3-AB19-BB0C3E041D4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90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F7DB5-A34A-42B3-AB19-BB0C3E041D4F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99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33D3-E189-4015-AE85-36DE409FA34D}" type="datetime1">
              <a:rPr lang="ru-RU" smtClean="0"/>
              <a:pPr/>
              <a:t>22.08.2019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34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1F63-1A66-47F9-8D98-5F9AA120696C}" type="datetime1">
              <a:rPr lang="ru-RU" smtClean="0"/>
              <a:pPr/>
              <a:t>22.08.2019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37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78D1-765F-4CC3-8410-C27C64509243}" type="datetime1">
              <a:rPr lang="ru-RU" smtClean="0"/>
              <a:pPr/>
              <a:t>22.08.2019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588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15378" y="6448251"/>
            <a:ext cx="2133600" cy="365125"/>
          </a:xfrm>
        </p:spPr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368852"/>
            <a:ext cx="11430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36"/>
          <p:cNvCxnSpPr>
            <a:cxnSpLocks noChangeShapeType="1"/>
          </p:cNvCxnSpPr>
          <p:nvPr userDrawn="1"/>
        </p:nvCxnSpPr>
        <p:spPr bwMode="auto">
          <a:xfrm>
            <a:off x="1949450" y="6665714"/>
            <a:ext cx="6510982" cy="0"/>
          </a:xfrm>
          <a:prstGeom prst="line">
            <a:avLst/>
          </a:prstGeom>
          <a:noFill/>
          <a:ln w="15875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Прямая соединительная линия 29"/>
          <p:cNvCxnSpPr>
            <a:cxnSpLocks noChangeShapeType="1"/>
          </p:cNvCxnSpPr>
          <p:nvPr userDrawn="1"/>
        </p:nvCxnSpPr>
        <p:spPr bwMode="auto">
          <a:xfrm>
            <a:off x="468313" y="6191052"/>
            <a:ext cx="8280400" cy="0"/>
          </a:xfrm>
          <a:prstGeom prst="line">
            <a:avLst/>
          </a:prstGeom>
          <a:noFill/>
          <a:ln w="15875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единительная линия 19"/>
          <p:cNvCxnSpPr>
            <a:cxnSpLocks noChangeShapeType="1"/>
          </p:cNvCxnSpPr>
          <p:nvPr userDrawn="1"/>
        </p:nvCxnSpPr>
        <p:spPr bwMode="auto">
          <a:xfrm>
            <a:off x="468313" y="6232327"/>
            <a:ext cx="8280400" cy="0"/>
          </a:xfrm>
          <a:prstGeom prst="line">
            <a:avLst/>
          </a:prstGeom>
          <a:noFill/>
          <a:ln w="38100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2299"/>
            <a:ext cx="8280400" cy="12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40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з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0825" y="5876925"/>
            <a:ext cx="8642350" cy="720725"/>
          </a:xfrm>
          <a:prstGeom prst="rect">
            <a:avLst/>
          </a:prstGeom>
          <a:solidFill>
            <a:srgbClr val="003874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0825" y="1844675"/>
            <a:ext cx="8642350" cy="1439863"/>
          </a:xfrm>
          <a:prstGeom prst="rect">
            <a:avLst/>
          </a:prstGeom>
          <a:solidFill>
            <a:srgbClr val="003874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030663" y="3863975"/>
            <a:ext cx="5492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>
              <a:solidFill>
                <a:srgbClr val="000000"/>
              </a:solidFill>
            </a:endParaRPr>
          </a:p>
        </p:txBody>
      </p:sp>
      <p:pic>
        <p:nvPicPr>
          <p:cNvPr id="8" name="Picture 8" descr="logo_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504825"/>
            <a:ext cx="249713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750" y="2276475"/>
            <a:ext cx="7772400" cy="8223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da-DK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750" y="6021388"/>
            <a:ext cx="4032250" cy="431800"/>
          </a:xfrm>
        </p:spPr>
        <p:txBody>
          <a:bodyPr anchor="ctr"/>
          <a:lstStyle>
            <a:lvl1pPr marL="0" indent="0">
              <a:lnSpc>
                <a:spcPct val="8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074119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8167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8927869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395605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95605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8827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07046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09295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8450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15378" y="6448251"/>
            <a:ext cx="2133600" cy="365125"/>
          </a:xfrm>
        </p:spPr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368852"/>
            <a:ext cx="11430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36"/>
          <p:cNvCxnSpPr>
            <a:cxnSpLocks noChangeShapeType="1"/>
          </p:cNvCxnSpPr>
          <p:nvPr userDrawn="1"/>
        </p:nvCxnSpPr>
        <p:spPr bwMode="auto">
          <a:xfrm>
            <a:off x="1949450" y="6665714"/>
            <a:ext cx="6510982" cy="0"/>
          </a:xfrm>
          <a:prstGeom prst="line">
            <a:avLst/>
          </a:prstGeom>
          <a:noFill/>
          <a:ln w="15875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Прямая соединительная линия 29"/>
          <p:cNvCxnSpPr>
            <a:cxnSpLocks noChangeShapeType="1"/>
          </p:cNvCxnSpPr>
          <p:nvPr userDrawn="1"/>
        </p:nvCxnSpPr>
        <p:spPr bwMode="auto">
          <a:xfrm>
            <a:off x="468313" y="6191052"/>
            <a:ext cx="8280400" cy="0"/>
          </a:xfrm>
          <a:prstGeom prst="line">
            <a:avLst/>
          </a:prstGeom>
          <a:noFill/>
          <a:ln w="15875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единительная линия 19"/>
          <p:cNvCxnSpPr>
            <a:cxnSpLocks noChangeShapeType="1"/>
          </p:cNvCxnSpPr>
          <p:nvPr userDrawn="1"/>
        </p:nvCxnSpPr>
        <p:spPr bwMode="auto">
          <a:xfrm>
            <a:off x="468313" y="6232327"/>
            <a:ext cx="8280400" cy="0"/>
          </a:xfrm>
          <a:prstGeom prst="line">
            <a:avLst/>
          </a:prstGeom>
          <a:noFill/>
          <a:ln w="38100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45993"/>
            <a:ext cx="8200207" cy="4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85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345653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871023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4948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8125" y="414338"/>
            <a:ext cx="2016125" cy="50307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414338"/>
            <a:ext cx="5895975" cy="50307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89569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B9DA-AA6E-4E93-B6D6-137CCA259C75}" type="datetime1">
              <a:rPr lang="ru-RU" smtClean="0"/>
              <a:pPr/>
              <a:t>22.08.2019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74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754E-3F53-40F2-8DE1-9FB983E43E8A}" type="datetime1">
              <a:rPr lang="ru-RU" smtClean="0"/>
              <a:pPr/>
              <a:t>22.08.2019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79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FB97-B895-4D92-887F-A37DAEE3563A}" type="datetime1">
              <a:rPr lang="ru-RU" smtClean="0"/>
              <a:pPr/>
              <a:t>22.08.2019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26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D7F7-8DE6-45AC-840F-1EBB175E16E4}" type="datetime1">
              <a:rPr lang="ru-RU" smtClean="0"/>
              <a:pPr/>
              <a:t>22.08.2019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98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66B5-15FE-4E6B-AF00-D25FC3684338}" type="datetime1">
              <a:rPr lang="ru-RU" smtClean="0"/>
              <a:pPr/>
              <a:t>22.08.2019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21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6E2C-F65D-4EF3-A45D-A9768C27ACE3}" type="datetime1">
              <a:rPr lang="ru-RU" smtClean="0"/>
              <a:pPr/>
              <a:t>22.08.2019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23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4866-E49B-4B1D-9744-8C0182F05BFC}" type="datetime1">
              <a:rPr lang="ru-RU" smtClean="0"/>
              <a:pPr/>
              <a:t>22.08.2019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06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AC815-D528-4FA3-8607-702C45E2770E}" type="datetime1">
              <a:rPr lang="ru-RU" smtClean="0"/>
              <a:pPr/>
              <a:t>22.08.2019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56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250825" y="5876925"/>
            <a:ext cx="8642350" cy="720725"/>
          </a:xfrm>
          <a:prstGeom prst="rect">
            <a:avLst/>
          </a:prstGeom>
          <a:solidFill>
            <a:srgbClr val="003874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>
              <a:solidFill>
                <a:srgbClr val="000000"/>
              </a:solidFill>
            </a:endParaRPr>
          </a:p>
        </p:txBody>
      </p:sp>
      <p:pic>
        <p:nvPicPr>
          <p:cNvPr id="5123" name="Picture 3" descr="logo_nagativ_r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9763" y="6022975"/>
            <a:ext cx="18494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14338"/>
            <a:ext cx="80645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Образец заголовка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57338"/>
            <a:ext cx="80645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Образец текста</a:t>
            </a:r>
          </a:p>
          <a:p>
            <a:pPr lvl="1"/>
            <a:r>
              <a:rPr lang="da-DK" smtClean="0"/>
              <a:t>Второй уровень</a:t>
            </a:r>
          </a:p>
          <a:p>
            <a:pPr lvl="2"/>
            <a:r>
              <a:rPr lang="da-DK" smtClean="0"/>
              <a:t>Третий уровень</a:t>
            </a:r>
          </a:p>
          <a:p>
            <a:pPr lvl="3"/>
            <a:r>
              <a:rPr lang="da-DK" smtClean="0"/>
              <a:t>Четвертый уровень</a:t>
            </a:r>
          </a:p>
          <a:p>
            <a:pPr lvl="4"/>
            <a:r>
              <a:rPr lang="da-DK" smtClean="0"/>
              <a:t>Пятый уровень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8172450" y="5953125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99BCBFA-171E-4EBA-8361-DE3BB373A615}" type="slidenum">
              <a:rPr lang="da-DK" sz="100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1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34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png"/><Relationship Id="rId10" Type="http://schemas.openxmlformats.org/officeDocument/2006/relationships/diagramData" Target="../diagrams/data2.xml"/><Relationship Id="rId4" Type="http://schemas.openxmlformats.org/officeDocument/2006/relationships/image" Target="../media/image16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574675"/>
            <a:ext cx="26733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1"/>
          <p:cNvCxnSpPr>
            <a:cxnSpLocks noChangeShapeType="1"/>
          </p:cNvCxnSpPr>
          <p:nvPr/>
        </p:nvCxnSpPr>
        <p:spPr bwMode="auto">
          <a:xfrm>
            <a:off x="631825" y="5611813"/>
            <a:ext cx="7931150" cy="0"/>
          </a:xfrm>
          <a:prstGeom prst="line">
            <a:avLst/>
          </a:prstGeom>
          <a:noFill/>
          <a:ln w="57150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631825" y="5530850"/>
            <a:ext cx="7931150" cy="0"/>
          </a:xfrm>
          <a:prstGeom prst="line">
            <a:avLst/>
          </a:prstGeom>
          <a:noFill/>
          <a:ln w="15875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4716016" y="1840457"/>
            <a:ext cx="0" cy="893763"/>
          </a:xfrm>
          <a:prstGeom prst="line">
            <a:avLst/>
          </a:prstGeom>
          <a:noFill/>
          <a:ln w="25400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0"/>
          <p:cNvSpPr txBox="1">
            <a:spLocks noChangeArrowheads="1"/>
          </p:cNvSpPr>
          <p:nvPr/>
        </p:nvSpPr>
        <p:spPr bwMode="auto">
          <a:xfrm>
            <a:off x="484149" y="1840457"/>
            <a:ext cx="4104456" cy="69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3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программы поддержки бизнеса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800" b="1" dirty="0" smtClean="0">
              <a:solidFill>
                <a:srgbClr val="0038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2951973"/>
            <a:ext cx="7923434" cy="25762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89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06690" y="1628800"/>
            <a:ext cx="80645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altLang="ru-RU" sz="1800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0" lvl="0" indent="0" algn="ctr" eaLnBrk="1" hangingPunct="1">
              <a:buNone/>
              <a:defRPr/>
            </a:pPr>
            <a:r>
              <a:rPr lang="ru-RU" altLang="ru-RU" sz="1800" b="1" kern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Программа льготного финансирования на цели приобретения техники и оборудования отечественного производства, реализуемая </a:t>
            </a:r>
            <a:r>
              <a:rPr lang="ru-RU" altLang="ru-RU" sz="1800" b="1" kern="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Минпромторгом</a:t>
            </a:r>
            <a:r>
              <a:rPr lang="ru-RU" altLang="ru-RU" sz="1800" b="1" kern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РФ</a:t>
            </a:r>
          </a:p>
          <a:p>
            <a:pPr marL="0" lvl="0" indent="0" algn="ctr" eaLnBrk="1" hangingPunct="1">
              <a:buNone/>
              <a:defRPr/>
            </a:pPr>
            <a:endParaRPr lang="ru-RU" altLang="ru-RU" sz="1800" b="1" kern="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719138" lvl="1" indent="0" eaLnBrk="1" hangingPunct="1">
              <a:spcBef>
                <a:spcPts val="0"/>
              </a:spcBef>
              <a:buNone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 МАЛОГО И СРЕДНЕГО ПРЕДПРИНИМАТЕЛЬСТВА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293897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9" y="606289"/>
            <a:ext cx="2016224" cy="53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74" y="117450"/>
            <a:ext cx="3600616" cy="151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8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725275"/>
              </p:ext>
            </p:extLst>
          </p:nvPr>
        </p:nvGraphicFramePr>
        <p:xfrm>
          <a:off x="307684" y="825105"/>
          <a:ext cx="8611385" cy="4976007"/>
        </p:xfrm>
        <a:graphic>
          <a:graphicData uri="http://schemas.openxmlformats.org/drawingml/2006/table">
            <a:tbl>
              <a:tblPr firstCol="1" bandRow="1">
                <a:tableStyleId>{125E5076-3810-47DD-B79F-674D7AD40C01}</a:tableStyleId>
              </a:tblPr>
              <a:tblGrid>
                <a:gridCol w="2248092"/>
                <a:gridCol w="1008112"/>
                <a:gridCol w="535518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Заемщики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0" i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специфические требования </a:t>
                      </a:r>
                      <a:r>
                        <a:rPr lang="ru-RU" sz="1600" b="1" i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отсутствуют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5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ставка для бизнеса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5,8%</a:t>
                      </a:r>
                      <a:endParaRPr lang="ru-RU" sz="16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ставки является расчетными и зависит от значений ключевой ставки и ставки по ОФЗ Банка России на момент выдачи кредита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7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кредита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лет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Комиссии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предусмотрены</a:t>
                      </a:r>
                      <a:endParaRPr lang="ru-R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79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ограничен</a:t>
                      </a:r>
                      <a:endParaRPr lang="en-US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5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использование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нового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оборудования отечественного производства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определенных категорий, имеющего заключение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Минпромторга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соответствии ПП №719 от 17.07.2015 «О подтверждении производства промышленной продукции на территории РФ»):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11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залог приобретаемого оборудования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иное обеспечение на усмотрение банка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11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Включению в программу подлежат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новые кредиты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кредиты,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выданные после «01» января 2018 года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4" y="484077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701" y="241532"/>
            <a:ext cx="7414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УСЛОВИЯ ПРОГРАММЫ МИНПРОМТОРГА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 МАЛОГО И СРЕДНЕГО ПРЕДПРИНИМАТЕЛЬСТВА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3049885" cy="30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28" y="433387"/>
            <a:ext cx="1664670" cy="88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9" y="606289"/>
            <a:ext cx="2016224" cy="53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506690" y="1628800"/>
            <a:ext cx="80645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altLang="ru-RU" sz="1800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0" lvl="0" indent="0" algn="ctr" eaLnBrk="1" hangingPunct="1">
              <a:buNone/>
              <a:defRPr/>
            </a:pPr>
            <a:r>
              <a:rPr lang="ru-RU" altLang="ru-RU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Республики Беларусь по стимулированию экспорта промышленных товаров</a:t>
            </a:r>
            <a:endParaRPr lang="ru-RU" altLang="ru-RU" sz="1800" b="1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0" eaLnBrk="1" hangingPunct="1">
              <a:spcBef>
                <a:spcPts val="0"/>
              </a:spcBef>
              <a:buNone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1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018536"/>
              </p:ext>
            </p:extLst>
          </p:nvPr>
        </p:nvGraphicFramePr>
        <p:xfrm>
          <a:off x="307684" y="825105"/>
          <a:ext cx="8611385" cy="4908150"/>
        </p:xfrm>
        <a:graphic>
          <a:graphicData uri="http://schemas.openxmlformats.org/drawingml/2006/table">
            <a:tbl>
              <a:tblPr firstCol="1" bandRow="1">
                <a:tableStyleId>{125E5076-3810-47DD-B79F-674D7AD40C01}</a:tableStyleId>
              </a:tblPr>
              <a:tblGrid>
                <a:gridCol w="2248092"/>
                <a:gridCol w="6363293"/>
              </a:tblGrid>
              <a:tr h="45694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Заемщики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резиденты РФ, конечные потребители продукции</a:t>
                      </a:r>
                      <a:endParaRPr lang="ru-RU" sz="1600" b="1" i="0" baseline="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24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ставка для бизнеса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5%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годовых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кредита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лет</a:t>
                      </a:r>
                      <a:endParaRPr lang="ru-RU" alt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60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Комиссии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предусмотрены</a:t>
                      </a:r>
                      <a:endParaRPr lang="ru-R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038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ru-RU" alt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90% </a:t>
                      </a:r>
                      <a:r>
                        <a:rPr lang="ru-RU" alt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стоимости товара (с учетом НДС), указанной в договоре купли-продажи. Кредит предоставляется для покупки конкретных единиц техники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86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использование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ru-RU" altLang="ru-RU" sz="1600" b="0" i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продукция, </a:t>
                      </a:r>
                      <a:r>
                        <a:rPr lang="ru-RU" altLang="ru-RU" sz="1600" i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входящая в Перечень, утвержденный в рамках программы: </a:t>
                      </a:r>
                      <a:r>
                        <a:rPr lang="ru-RU" alt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 для добывающих отраслей, агропромышленного комплекса, ЖКХ, автомобильная/автобусная и ж/д техника, промышленное оборудование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038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Включению в программу подлежат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новые кредиты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кредиты,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выданные после «01» января 2019 года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4" y="484077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7281" y="268345"/>
            <a:ext cx="7414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УСЛОВИЯ ПРОГРАММЫ РБ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26931" y="1124744"/>
            <a:ext cx="80645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altLang="ru-RU" sz="1800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0" lvl="0" indent="0" algn="ctr" eaLnBrk="1" hangingPunct="1">
              <a:buNone/>
              <a:defRPr/>
            </a:pPr>
            <a:r>
              <a:rPr lang="ru-RU" altLang="ru-RU" sz="1800" b="1" kern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Гарантийная поддержка субъектов МСП в рамках Национальной гарантийной </a:t>
            </a:r>
            <a:r>
              <a:rPr lang="ru-RU" altLang="ru-RU" sz="1800" b="1" kern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системы</a:t>
            </a:r>
          </a:p>
          <a:p>
            <a:pPr marL="0" lvl="0" indent="0" algn="ctr" eaLnBrk="1" hangingPunct="1">
              <a:buNone/>
              <a:defRPr/>
            </a:pPr>
            <a:endParaRPr lang="ru-RU" altLang="ru-RU" sz="1800" b="1" kern="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062038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поручительство Региональных гарантийных организаций</a:t>
            </a:r>
          </a:p>
          <a:p>
            <a:pPr marL="1062038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гарантии </a:t>
            </a:r>
            <a:r>
              <a:rPr lang="ru-RU" altLang="ru-RU" sz="1800" b="1" kern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АО «Корпорация МСП»</a:t>
            </a:r>
          </a:p>
          <a:p>
            <a:pPr marL="719138" lvl="1" indent="0" eaLnBrk="1" hangingPunct="1">
              <a:spcBef>
                <a:spcPts val="0"/>
              </a:spcBef>
              <a:buNone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 МАЛОГО И СРЕДНЕГО ПРЕДПРИНИМАТЕЛЬСТВА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5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7359" y="223002"/>
            <a:ext cx="7414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ОБЕСПЕЧИТЕЛЬНЫЕ ИНСТРУМЕНТЫ ГОСПОДДЕРЖКИ МСП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36298" y="882659"/>
            <a:ext cx="6699403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-165100" eaLnBrk="1" hangingPunct="1">
              <a:spcBef>
                <a:spcPts val="600"/>
              </a:spcBef>
            </a:pPr>
            <a:r>
              <a:rPr lang="ru-RU" altLang="ru-RU" sz="1600" dirty="0" smtClean="0">
                <a:solidFill>
                  <a:schemeClr val="tx2"/>
                </a:solidFill>
              </a:rPr>
              <a:t>Использование гарантийных инструментов – </a:t>
            </a:r>
            <a:r>
              <a:rPr lang="ru-RU" altLang="ru-RU" sz="1600" b="1" dirty="0" smtClean="0">
                <a:solidFill>
                  <a:schemeClr val="accent2"/>
                </a:solidFill>
              </a:rPr>
              <a:t>наиболее эффективное решение </a:t>
            </a:r>
            <a:r>
              <a:rPr lang="ru-RU" altLang="ru-RU" sz="1600" dirty="0" smtClean="0">
                <a:solidFill>
                  <a:schemeClr val="tx2"/>
                </a:solidFill>
              </a:rPr>
              <a:t>для усиления залоговой массы при дефиците собственного ликвидного обеспечения при кредитовании субъектов МСП</a:t>
            </a:r>
          </a:p>
          <a:p>
            <a:pPr indent="-165100" eaLnBrk="1" hangingPunct="1">
              <a:spcBef>
                <a:spcPts val="600"/>
              </a:spcBef>
            </a:pPr>
            <a:r>
              <a:rPr lang="ru-RU" altLang="ru-RU" sz="1600" dirty="0" smtClean="0">
                <a:solidFill>
                  <a:schemeClr val="tx2"/>
                </a:solidFill>
              </a:rPr>
              <a:t>Выбор гарантийного инструмента и полный документооборот с партнером </a:t>
            </a:r>
            <a:r>
              <a:rPr lang="ru-RU" altLang="ru-RU" sz="1600" b="1" dirty="0" smtClean="0">
                <a:solidFill>
                  <a:schemeClr val="accent2"/>
                </a:solidFill>
              </a:rPr>
              <a:t>Банк берет на себя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" y="703005"/>
            <a:ext cx="1993903" cy="200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7247" y="1693031"/>
            <a:ext cx="10081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Гарантии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</a:rPr>
              <a:t>МСП</a:t>
            </a:r>
            <a:endParaRPr lang="ru-RU" sz="1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5" y="471000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567841"/>
              </p:ext>
            </p:extLst>
          </p:nvPr>
        </p:nvGraphicFramePr>
        <p:xfrm>
          <a:off x="445610" y="2780928"/>
          <a:ext cx="8313318" cy="324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497"/>
                <a:gridCol w="2592288"/>
                <a:gridCol w="2651533"/>
              </a:tblGrid>
              <a:tr h="758552"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Московский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областной гарантийный фонд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«Корпорация МСП»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166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гарантийной поддержки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42 млн рублей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млн рублей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5276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обеспечиваемых обязательств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от суммы кредита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50%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50%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30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70% по</a:t>
                      </a:r>
                      <a:r>
                        <a:rPr lang="ru-R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совместному продукту «</a:t>
                      </a:r>
                      <a:r>
                        <a:rPr lang="ru-RU" sz="1600" b="1" baseline="0" dirty="0" err="1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Согарантия</a:t>
                      </a:r>
                      <a:r>
                        <a:rPr lang="ru-R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66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Комиссия за предоставление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поручительства/гарантии       </a:t>
                      </a:r>
                      <a:r>
                        <a:rPr lang="ru-RU" sz="1600" i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(от суммы </a:t>
                      </a:r>
                      <a:r>
                        <a:rPr lang="ru-RU" sz="1600" i="0" baseline="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</a:t>
                      </a:r>
                      <a:r>
                        <a:rPr lang="ru-RU" sz="1600" i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поддержки)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1%-2%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0" i="1" u="none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зависимости от отрасли)</a:t>
                      </a:r>
                      <a:endParaRPr lang="ru-RU" sz="1600" b="0" i="1" u="none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0,75% 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7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74" y="3634093"/>
            <a:ext cx="2106234" cy="239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39652" y="324725"/>
            <a:ext cx="56706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МЕРОПРИЯТИЙ ПО ПРОДВИЖЕНИЮ ГОСПОДДЕРЖКИ МСП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245888"/>
            <a:ext cx="831692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8" y="379364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3538" y="178531"/>
            <a:ext cx="55608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ГОСУДАРСТВЕННОЙ </a:t>
            </a: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27214598"/>
              </p:ext>
            </p:extLst>
          </p:nvPr>
        </p:nvGraphicFramePr>
        <p:xfrm>
          <a:off x="449593" y="701688"/>
          <a:ext cx="5058511" cy="409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69068759"/>
              </p:ext>
            </p:extLst>
          </p:nvPr>
        </p:nvGraphicFramePr>
        <p:xfrm>
          <a:off x="4842031" y="728281"/>
          <a:ext cx="4751759" cy="3961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83" y="3654531"/>
            <a:ext cx="963281" cy="10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4"/>
          <p:cNvSpPr/>
          <p:nvPr/>
        </p:nvSpPr>
        <p:spPr>
          <a:xfrm>
            <a:off x="434777" y="4952103"/>
            <a:ext cx="2048992" cy="11075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30480" tIns="20320" rIns="30480" bIns="2032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Комплексное использование инструментов господдержки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579593" y="4953134"/>
            <a:ext cx="1944216" cy="1113260"/>
            <a:chOff x="706720" y="1222"/>
            <a:chExt cx="3364884" cy="77108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706720" y="1222"/>
              <a:ext cx="3364884" cy="771084"/>
            </a:xfrm>
            <a:prstGeom prst="roundRect">
              <a:avLst>
                <a:gd name="adj" fmla="val 10000"/>
              </a:avLst>
            </a:prstGeom>
            <a:noFill/>
            <a:ln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729304" y="23806"/>
              <a:ext cx="3319716" cy="725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 эффективности развития бизнеса</a:t>
              </a:r>
              <a:endParaRPr lang="ru-RU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Стрелка вправо 21"/>
          <p:cNvSpPr/>
          <p:nvPr/>
        </p:nvSpPr>
        <p:spPr>
          <a:xfrm>
            <a:off x="2662347" y="5345798"/>
            <a:ext cx="794970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8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34" y="1414870"/>
            <a:ext cx="2384927" cy="316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3371881" y="2996950"/>
            <a:ext cx="2088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alt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11931"/>
            <a:ext cx="33242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6804248" y="28625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ЛЕТ ВМЕСТЕ!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36"/>
          <p:cNvSpPr txBox="1">
            <a:spLocks noChangeArrowheads="1"/>
          </p:cNvSpPr>
          <p:nvPr/>
        </p:nvSpPr>
        <p:spPr bwMode="auto">
          <a:xfrm>
            <a:off x="7004551" y="956445"/>
            <a:ext cx="197700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ru-RU" sz="1100" dirty="0" smtClean="0"/>
              <a:t>«</a:t>
            </a:r>
            <a:r>
              <a:rPr lang="ru-RU" sz="1100" dirty="0"/>
              <a:t>Лучший банк региона </a:t>
            </a:r>
            <a:r>
              <a:rPr lang="ru-RU" sz="1100" dirty="0" smtClean="0"/>
              <a:t>Московская </a:t>
            </a:r>
            <a:r>
              <a:rPr lang="ru-RU" sz="1100" dirty="0"/>
              <a:t>область» </a:t>
            </a:r>
            <a:endParaRPr lang="ru-RU" sz="1100" dirty="0" smtClean="0"/>
          </a:p>
          <a:p>
            <a:r>
              <a:rPr lang="ru-RU" sz="1100" dirty="0" smtClean="0"/>
              <a:t>Ежегодная международная премия </a:t>
            </a:r>
            <a:r>
              <a:rPr lang="ru-RU" sz="1100" dirty="0"/>
              <a:t>«Банковское дело</a:t>
            </a:r>
            <a:r>
              <a:rPr lang="ru-RU" sz="1100" dirty="0" smtClean="0"/>
              <a:t>»</a:t>
            </a:r>
            <a:endParaRPr lang="ru-RU" altLang="ru-RU" sz="11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67" y="2135795"/>
            <a:ext cx="652017" cy="101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026576" y="2167369"/>
            <a:ext cx="1924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76213" algn="l"/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tabLst>
                <a:tab pos="176213" algn="l"/>
                <a:tab pos="2682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6213" algn="l"/>
                <a:tab pos="268288" algn="l"/>
              </a:tabLs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176213" algn="l"/>
                <a:tab pos="268288" algn="l"/>
              </a:tabLs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176213" algn="l"/>
                <a:tab pos="268288" algn="l"/>
              </a:tabLs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76213" algn="l"/>
                <a:tab pos="268288" algn="l"/>
              </a:tabLs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76213" algn="l"/>
                <a:tab pos="268288" algn="l"/>
              </a:tabLs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76213" algn="l"/>
                <a:tab pos="268288" algn="l"/>
              </a:tabLs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76213" algn="l"/>
                <a:tab pos="268288" algn="l"/>
              </a:tabLs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 dirty="0">
                <a:solidFill>
                  <a:schemeClr val="tx2"/>
                </a:solidFill>
              </a:rPr>
              <a:t>Лучший Банк по </a:t>
            </a:r>
            <a:r>
              <a:rPr lang="ru-RU" altLang="ru-RU" sz="1100" b="1" dirty="0" smtClean="0">
                <a:solidFill>
                  <a:schemeClr val="tx2"/>
                </a:solidFill>
              </a:rPr>
              <a:t>взаимодействию </a:t>
            </a:r>
            <a:r>
              <a:rPr lang="ru-RU" altLang="ru-RU" sz="1100" b="1" dirty="0">
                <a:solidFill>
                  <a:schemeClr val="tx2"/>
                </a:solidFill>
              </a:rPr>
              <a:t>с МСП в Московской </a:t>
            </a:r>
            <a:r>
              <a:rPr lang="ru-RU" altLang="ru-RU" sz="1100" b="1" dirty="0" smtClean="0">
                <a:solidFill>
                  <a:schemeClr val="tx2"/>
                </a:solidFill>
              </a:rPr>
              <a:t>области по версии ТПП МО</a:t>
            </a:r>
            <a:endParaRPr lang="ru-RU" altLang="ru-RU" sz="1100" b="1" dirty="0">
              <a:solidFill>
                <a:schemeClr val="tx2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34956"/>
            <a:ext cx="1042848" cy="90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7042883" y="3348335"/>
            <a:ext cx="1938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Community Bank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 версии </a:t>
            </a:r>
            <a:r>
              <a:rPr lang="ru-RU" sz="1100" dirty="0" smtClean="0"/>
              <a:t>ежегодной премии «Финансовая элита России»</a:t>
            </a:r>
            <a:endParaRPr lang="ru-RU" altLang="ru-RU" sz="1100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416269" y="796799"/>
            <a:ext cx="2859587" cy="368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ru-RU" altLang="ru-RU" sz="1050" b="1" dirty="0">
              <a:solidFill>
                <a:srgbClr val="003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altLang="ru-RU" sz="1200" b="1" dirty="0" smtClean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офисов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altLang="ru-RU" sz="1200" b="1" dirty="0">
              <a:solidFill>
                <a:srgbClr val="003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altLang="ru-RU" sz="1200" b="1" dirty="0" smtClean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530 банкоматов</a:t>
            </a:r>
            <a:endParaRPr lang="ru-RU" altLang="ru-RU" sz="1200" b="1" dirty="0">
              <a:solidFill>
                <a:srgbClr val="003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ru-RU" altLang="ru-RU" sz="1200" b="1" dirty="0">
              <a:solidFill>
                <a:srgbClr val="003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altLang="ru-RU" sz="1200" b="1" dirty="0" smtClean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 тысяч частных клиентов</a:t>
            </a:r>
          </a:p>
          <a:p>
            <a:pPr marL="355600" indent="0">
              <a:lnSpc>
                <a:spcPct val="90000"/>
              </a:lnSpc>
              <a:buNone/>
              <a:defRPr/>
            </a:pPr>
            <a:r>
              <a:rPr lang="ru-RU" altLang="ru-RU" sz="1200" b="1" dirty="0" smtClean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307,5 </a:t>
            </a:r>
            <a:r>
              <a:rPr lang="ru-RU" altLang="ru-RU" sz="1200" b="1" dirty="0" err="1" smtClean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altLang="ru-RU" sz="1200" b="1" dirty="0" smtClean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на зарплатном обслуживании</a:t>
            </a:r>
          </a:p>
          <a:p>
            <a:pPr marL="361950" indent="0">
              <a:lnSpc>
                <a:spcPct val="90000"/>
              </a:lnSpc>
              <a:buNone/>
              <a:defRPr/>
            </a:pPr>
            <a:r>
              <a:rPr lang="ru-RU" altLang="ru-RU" sz="1200" b="1" dirty="0" smtClean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ru-RU" altLang="ru-RU" sz="1200" b="1" dirty="0" err="1" smtClean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altLang="ru-RU" sz="1200" b="1" dirty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smtClean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получателей соц. выплат и пенсионеров</a:t>
            </a:r>
          </a:p>
          <a:p>
            <a:pPr marL="361950" indent="0">
              <a:lnSpc>
                <a:spcPct val="90000"/>
              </a:lnSpc>
              <a:buNone/>
              <a:defRPr/>
            </a:pPr>
            <a:endParaRPr lang="ru-RU" altLang="ru-RU" sz="1200" b="1" dirty="0" smtClean="0">
              <a:solidFill>
                <a:srgbClr val="003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1200" b="1" dirty="0" smtClean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altLang="ru-RU" sz="1200" b="1" dirty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тысяч корпоративных клиентов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ru-RU" altLang="ru-RU" sz="1200" b="1" dirty="0">
              <a:solidFill>
                <a:srgbClr val="003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altLang="ru-RU" sz="1200" b="1" dirty="0" smtClean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 крупнейших поставщиков услуг населению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altLang="ru-RU" sz="1200" b="1" dirty="0">
              <a:solidFill>
                <a:srgbClr val="003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altLang="ru-RU" sz="1050" b="1" dirty="0">
              <a:solidFill>
                <a:srgbClr val="003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98" y="3348335"/>
            <a:ext cx="1096679" cy="98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3" y="4274417"/>
            <a:ext cx="7118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58773"/>
            <a:ext cx="75152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TextBox 342"/>
          <p:cNvSpPr txBox="1">
            <a:spLocks noChangeArrowheads="1"/>
          </p:cNvSpPr>
          <p:nvPr/>
        </p:nvSpPr>
        <p:spPr bwMode="auto">
          <a:xfrm>
            <a:off x="1188393" y="4393252"/>
            <a:ext cx="4752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white">
                    <a:lumMod val="50000"/>
                  </a:prstClr>
                </a:solidFill>
              </a:rPr>
              <a:t>Банк «Возрождение»</a:t>
            </a:r>
            <a:r>
              <a:rPr lang="ru-RU" altLang="ru-RU" sz="1800" dirty="0">
                <a:solidFill>
                  <a:schemeClr val="tx2"/>
                </a:solidFill>
              </a:rPr>
              <a:t> – </a:t>
            </a:r>
            <a:r>
              <a:rPr lang="ru-RU" altLang="ru-RU" sz="1800" b="1" dirty="0" smtClean="0">
                <a:solidFill>
                  <a:prstClr val="white">
                    <a:lumMod val="50000"/>
                  </a:prstClr>
                </a:solidFill>
              </a:rPr>
              <a:t>стратегический партнер Правительства МО</a:t>
            </a:r>
          </a:p>
        </p:txBody>
      </p:sp>
      <p:sp>
        <p:nvSpPr>
          <p:cNvPr id="30" name="TextBox 342"/>
          <p:cNvSpPr txBox="1">
            <a:spLocks noChangeArrowheads="1"/>
          </p:cNvSpPr>
          <p:nvPr/>
        </p:nvSpPr>
        <p:spPr bwMode="auto">
          <a:xfrm>
            <a:off x="1470890" y="5292661"/>
            <a:ext cx="467067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altLang="ru-RU" sz="1200" b="1" dirty="0" smtClean="0">
                <a:solidFill>
                  <a:srgbClr val="C00000"/>
                </a:solidFill>
              </a:rPr>
              <a:t>«21» июня 2016 г. </a:t>
            </a:r>
            <a:r>
              <a:rPr lang="ru-RU" altLang="ru-RU" sz="1200" b="1" dirty="0" smtClean="0">
                <a:solidFill>
                  <a:schemeClr val="tx2"/>
                </a:solidFill>
              </a:rPr>
              <a:t>с Правительством МО подписано очередное Соглашение о сотрудничестве на 5 лет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altLang="ru-RU" sz="1000" b="1" i="1" dirty="0" smtClean="0">
                <a:solidFill>
                  <a:schemeClr val="tx2"/>
                </a:solidFill>
              </a:rPr>
              <a:t>Первое Соглашение подписано в 2005 году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pic>
        <p:nvPicPr>
          <p:cNvPr id="31" name="Picture 4" descr="D:\Благодарность губернатор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52" y="4679246"/>
            <a:ext cx="938045" cy="136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Прямая соединительная линия 57"/>
          <p:cNvCxnSpPr/>
          <p:nvPr/>
        </p:nvCxnSpPr>
        <p:spPr>
          <a:xfrm flipV="1">
            <a:off x="5898604" y="971358"/>
            <a:ext cx="0" cy="5153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6"/>
          <p:cNvSpPr txBox="1">
            <a:spLocks noChangeArrowheads="1"/>
          </p:cNvSpPr>
          <p:nvPr/>
        </p:nvSpPr>
        <p:spPr bwMode="auto">
          <a:xfrm>
            <a:off x="7092280" y="4764103"/>
            <a:ext cx="185897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ru-RU" sz="1050" dirty="0" smtClean="0"/>
              <a:t>Благодарность </a:t>
            </a:r>
            <a:r>
              <a:rPr lang="ru-RU" sz="1050" dirty="0"/>
              <a:t>Губернатора за активное участие в социально-экономическом развитии Московской области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5536" y="324725"/>
            <a:ext cx="59046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«ВОЗРОЖДЕНИЕ» В МОСКОВСКОЙ ОБЛАСТИ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9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МЕРОПРИЯТИЙ ПО ПРОДВИЖЕНИЮ ГОСПОДДЕРЖКИ МСП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9" y="372757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7" y="695082"/>
            <a:ext cx="85248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342"/>
          <p:cNvSpPr txBox="1">
            <a:spLocks noChangeArrowheads="1"/>
          </p:cNvSpPr>
          <p:nvPr/>
        </p:nvSpPr>
        <p:spPr bwMode="auto">
          <a:xfrm>
            <a:off x="357219" y="3429000"/>
            <a:ext cx="8424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white">
                    <a:lumMod val="50000"/>
                  </a:prstClr>
                </a:solidFill>
              </a:rPr>
              <a:t>Инструменты государственной поддержки бизнеса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212" y="178531"/>
            <a:ext cx="7414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БАНКА В ПРОГРАММАХ ГОСПОДДЕРЖКИ БИЗНЕСА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06212" y="3933056"/>
            <a:ext cx="827024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-165100" eaLnBrk="1" hangingPunct="1">
              <a:spcBef>
                <a:spcPts val="600"/>
              </a:spcBef>
            </a:pPr>
            <a:r>
              <a:rPr lang="ru-RU" altLang="ru-RU" sz="1600" dirty="0" smtClean="0">
                <a:solidFill>
                  <a:schemeClr val="tx2"/>
                </a:solidFill>
              </a:rPr>
              <a:t>Господдержка – один из драйверов развития бизнеса в реальном секторе экономики страны</a:t>
            </a:r>
          </a:p>
          <a:p>
            <a:pPr indent="-165100" eaLnBrk="1" hangingPunct="1">
              <a:spcBef>
                <a:spcPts val="600"/>
              </a:spcBef>
            </a:pPr>
            <a:r>
              <a:rPr lang="ru-RU" altLang="ru-RU" sz="1600" dirty="0" smtClean="0">
                <a:solidFill>
                  <a:schemeClr val="tx2"/>
                </a:solidFill>
              </a:rPr>
              <a:t>Программы льготного кредитования, реализуемые через уполномоченные банки, являются одними из самых эффективных и востребованных инструментов господдержки</a:t>
            </a:r>
          </a:p>
          <a:p>
            <a:pPr indent="-165100">
              <a:spcBef>
                <a:spcPts val="600"/>
              </a:spcBef>
            </a:pPr>
            <a:r>
              <a:rPr lang="ru-RU" altLang="ru-RU" sz="1600" dirty="0" smtClean="0">
                <a:solidFill>
                  <a:schemeClr val="tx2"/>
                </a:solidFill>
              </a:rPr>
              <a:t>«Возрождение»</a:t>
            </a:r>
            <a:r>
              <a:rPr lang="ru-RU" altLang="ru-RU" sz="1600" dirty="0">
                <a:solidFill>
                  <a:schemeClr val="tx2"/>
                </a:solidFill>
              </a:rPr>
              <a:t> – активно использует возможности господдержки: портфель кредитов, выданных с использованием инструментов господдержки </a:t>
            </a:r>
            <a:r>
              <a:rPr lang="ru-RU" altLang="ru-RU" sz="1600" b="1" dirty="0">
                <a:solidFill>
                  <a:schemeClr val="accent2"/>
                </a:solidFill>
              </a:rPr>
              <a:t>превышает 10 млрд рублей</a:t>
            </a:r>
            <a:endParaRPr lang="ru-RU" altLang="ru-RU" sz="16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9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39929" y="1700808"/>
            <a:ext cx="834222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da-DK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Программа </a:t>
            </a:r>
            <a:r>
              <a:rPr lang="ru-RU" altLang="ru-RU" sz="1800" b="1" kern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льготного </a:t>
            </a: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кредитования субъектов МСП (Программа 8,5), реализуемая Минэкономразвития России                                     </a:t>
            </a: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(Постановление Правительства РФ от 30.12.2018 №1764)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6,5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131393" cy="245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9" y="606289"/>
            <a:ext cx="2016224" cy="53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53780"/>
            <a:ext cx="792088" cy="83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533920"/>
            <a:ext cx="2926283" cy="62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4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6994" y="158318"/>
            <a:ext cx="7414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УСЛОВИЯ ПРОГРАММЫ 8,5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317686"/>
              </p:ext>
            </p:extLst>
          </p:nvPr>
        </p:nvGraphicFramePr>
        <p:xfrm>
          <a:off x="422383" y="781244"/>
          <a:ext cx="8310237" cy="5277812"/>
        </p:xfrm>
        <a:graphic>
          <a:graphicData uri="http://schemas.openxmlformats.org/drawingml/2006/table">
            <a:tbl>
              <a:tblPr firstCol="1" bandRow="1">
                <a:tableStyleId>{125E5076-3810-47DD-B79F-674D7AD40C01}</a:tableStyleId>
              </a:tblPr>
              <a:tblGrid>
                <a:gridCol w="1825631"/>
                <a:gridCol w="6484606"/>
              </a:tblGrid>
              <a:tr h="39029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Заемщики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Юридические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лица и ИП, соответствующие критериям 209ФЗ</a:t>
                      </a:r>
                      <a:endParaRPr lang="en-US" sz="1600" b="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029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8,5%</a:t>
                      </a:r>
                      <a:endParaRPr lang="ru-RU" sz="16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1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льготного кредитования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лет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инвестиционным кредитам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лет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оборотным кредитам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593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Комиссии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предусмотрены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за исключением комиссии за невыбранный лимит по КЛ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308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млн до 1 млрд рублей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инвестиционные цели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млн до 500 млн рублей 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цели пополнения оборотных средств</a:t>
                      </a:r>
                      <a:endParaRPr lang="ru-RU" sz="16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5023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Приоритетные отрасли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хозяйство, </a:t>
                      </a:r>
                      <a:r>
                        <a:rPr lang="ru-RU" alt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обрабатывающее производство, производство  и распределение газа и воды; строительство, транспорт и связь; внутренний туризм; высокотехнологичные проекты; здравоохранение; переработка</a:t>
                      </a:r>
                      <a:r>
                        <a:rPr lang="ru-RU" alt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мусора; торговля (только при реализации инвестиционных проектов)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308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Финансовые требования     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(кроме 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SPV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1968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положительны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 финансовый результат за предыдущий год</a:t>
                      </a:r>
                    </a:p>
                    <a:p>
                      <a:pPr marL="285750" indent="-1968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положительные чистые активы</a:t>
                      </a:r>
                    </a:p>
                    <a:p>
                      <a:pPr marL="285750" indent="-1968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задолженности по налогам и сборам</a:t>
                      </a:r>
                      <a:endParaRPr lang="ru-RU" sz="1600" b="0" u="none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4" y="451279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5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39929" y="1700808"/>
            <a:ext cx="80645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da-DK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Программа стимулирования кредитования субъектов МСП (Программа 6,5), реализуемая АО «Корпорация МСП» совместно</a:t>
            </a:r>
            <a:r>
              <a:rPr kumimoji="0" lang="ru-RU" altLang="ru-RU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      с Банком России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6,5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5067"/>
            <a:ext cx="2000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9" y="606289"/>
            <a:ext cx="2016224" cy="53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29204"/>
            <a:ext cx="7143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2842766" cy="284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0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" y="3933056"/>
            <a:ext cx="432048" cy="64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6994" y="158318"/>
            <a:ext cx="7414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УСЛОВИЯ ПРОГРАММЫ 6,5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98019"/>
              </p:ext>
            </p:extLst>
          </p:nvPr>
        </p:nvGraphicFramePr>
        <p:xfrm>
          <a:off x="437032" y="749618"/>
          <a:ext cx="8470097" cy="4953512"/>
        </p:xfrm>
        <a:graphic>
          <a:graphicData uri="http://schemas.openxmlformats.org/drawingml/2006/table">
            <a:tbl>
              <a:tblPr firstCol="1" bandRow="1">
                <a:tableStyleId>{125E5076-3810-47DD-B79F-674D7AD40C01}</a:tableStyleId>
              </a:tblPr>
              <a:tblGrid>
                <a:gridCol w="1860750"/>
                <a:gridCol w="3292299"/>
                <a:gridCol w="3317048"/>
              </a:tblGrid>
              <a:tr h="30311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Заемщики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Юридические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лица и ИП, соответствующие критериям 209ФЗ</a:t>
                      </a:r>
                      <a:endParaRPr lang="en-US" sz="1600" b="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 для Банка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6,5%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ставка по кредиту,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предоставленному Банком России</a:t>
                      </a:r>
                      <a:endParaRPr lang="ru-RU" sz="16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05573"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Ставка для бизнеса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9,6%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 финансировании приоритетных отраслей 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10,6%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 финансировании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приоритетных отраслей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38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кредита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млн до 1 млрд рублей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том числе по кредитам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цели пополнения оборотных средств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5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льготного фондирования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лет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(срок кредита может превышать срок льготного фондирования)</a:t>
                      </a:r>
                      <a:endParaRPr lang="ru-RU" sz="1600" b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553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Комиссии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предусмотрены</a:t>
                      </a:r>
                      <a:endParaRPr lang="ru-R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5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использование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инвестиционные цели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пополнение оборотных средств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рефинансирование*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557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Приоритетные отрасли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хозяйство, обрабатывающее производство, производство  и распределение газа и воды; строительство, транспорт и связь; внутренний туризм; высокотехнологичные проекты; здравоохранение; переработка</a:t>
                      </a:r>
                      <a:r>
                        <a:rPr lang="ru-RU" alt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мусора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4" y="451279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8260" y="5733256"/>
            <a:ext cx="864823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рефинансируемый кредит должен быть предоставлен банком-участником Программы и соответствовать всем требованиям Программы. Ставка по рефинансируемому кредиту должна превышать максимально возможное значение, установленное Программой (9,6% либо 10,6%)</a:t>
            </a:r>
            <a:endParaRPr lang="ru-RU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 МАЛОГО И СРЕДНЕГО ПРЕДПРИНИМАТЕЛЬСТВА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9" y="606289"/>
            <a:ext cx="2016224" cy="53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506690" y="1628800"/>
            <a:ext cx="80645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altLang="ru-RU" sz="1800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0" lvl="0" indent="0" algn="ctr" eaLnBrk="1" hangingPunct="1">
              <a:buNone/>
              <a:defRPr/>
            </a:pPr>
            <a:r>
              <a:rPr lang="ru-RU" altLang="ru-RU" sz="1800" b="1" kern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Программа льготного финансирования сельхозпредприятий, реализуемая Министерством сельского хозяйства РФ</a:t>
            </a:r>
          </a:p>
          <a:p>
            <a:pPr marL="719138" lvl="1" indent="0" eaLnBrk="1" hangingPunct="1">
              <a:spcBef>
                <a:spcPts val="0"/>
              </a:spcBef>
              <a:buNone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284929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72" y="316510"/>
            <a:ext cx="1485818" cy="11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7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6701" y="241532"/>
            <a:ext cx="7414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УСЛОВИЯ ПРОГРАММЫ МСХ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4" y="484077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839473"/>
              </p:ext>
            </p:extLst>
          </p:nvPr>
        </p:nvGraphicFramePr>
        <p:xfrm>
          <a:off x="307684" y="692697"/>
          <a:ext cx="8474471" cy="4510389"/>
        </p:xfrm>
        <a:graphic>
          <a:graphicData uri="http://schemas.openxmlformats.org/drawingml/2006/table">
            <a:tbl>
              <a:tblPr firstCol="1" bandRow="1">
                <a:tableStyleId>{125E5076-3810-47DD-B79F-674D7AD40C01}</a:tableStyleId>
              </a:tblPr>
              <a:tblGrid>
                <a:gridCol w="2172831"/>
                <a:gridCol w="6301640"/>
              </a:tblGrid>
              <a:tr h="708009">
                <a:tc>
                  <a:txBody>
                    <a:bodyPr/>
                    <a:lstStyle/>
                    <a:p>
                      <a:pPr algn="ctr"/>
                      <a:endParaRPr lang="ru-RU" sz="145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5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Заемщики</a:t>
                      </a:r>
                      <a:endParaRPr lang="ru-RU" sz="145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5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с/х товаропроизводители, организации и ИП, осуществляющие производство, переработку и (или) реализацию с/х продукции,</a:t>
                      </a:r>
                      <a:br>
                        <a:rPr lang="ru-RU" sz="145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5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т. ч. относящиеся к </a:t>
                      </a:r>
                      <a:r>
                        <a:rPr lang="ru-RU" sz="145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малым формам хозяйствования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8229">
                <a:tc>
                  <a:txBody>
                    <a:bodyPr/>
                    <a:lstStyle/>
                    <a:p>
                      <a:pPr algn="ctr"/>
                      <a:r>
                        <a:rPr lang="ru-RU" sz="145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Ставка</a:t>
                      </a:r>
                      <a:r>
                        <a:rPr lang="ru-RU" sz="145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кредиту </a:t>
                      </a:r>
                    </a:p>
                    <a:p>
                      <a:pPr algn="ctr"/>
                      <a:r>
                        <a:rPr lang="ru-RU" sz="145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заемщика</a:t>
                      </a:r>
                      <a:endParaRPr lang="ru-RU" sz="145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5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5%</a:t>
                      </a:r>
                      <a:r>
                        <a:rPr lang="ru-RU" sz="145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годовых </a:t>
                      </a:r>
                      <a:endParaRPr lang="ru-RU" sz="1450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448">
                <a:tc>
                  <a:txBody>
                    <a:bodyPr/>
                    <a:lstStyle/>
                    <a:p>
                      <a:pPr algn="ctr"/>
                      <a:r>
                        <a:rPr lang="ru-RU" sz="145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Комиссии</a:t>
                      </a:r>
                      <a:endParaRPr lang="ru-RU" sz="145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5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предусмотрены</a:t>
                      </a:r>
                      <a:endParaRPr lang="ru-RU" sz="145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82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льготного кредитования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краткосрочные кредиты </a:t>
                      </a:r>
                      <a:r>
                        <a:rPr lang="ru-RU" sz="145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45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5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ru-RU" sz="145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5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года</a:t>
                      </a:r>
                      <a:endParaRPr lang="ru-RU" sz="1450" b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145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кредиты </a:t>
                      </a:r>
                      <a:r>
                        <a:rPr lang="ru-RU" sz="145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45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2 до 15 лет</a:t>
                      </a:r>
                      <a:endParaRPr lang="ru-RU" sz="1450" b="1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кредита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35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минимальная сумма не ограничена</a:t>
                      </a:r>
                    </a:p>
                    <a:p>
                      <a:pPr marL="285750" indent="-285750" algn="just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35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максимальная сумма определяется</a:t>
                      </a:r>
                      <a:r>
                        <a:rPr lang="ru-RU" sz="1350" b="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региональными МСХ, но не более 400 млн рублей на одного заемщика по всем направлениям в рамках одного субъекта, касается только краткосрочных кредитов</a:t>
                      </a:r>
                      <a:endParaRPr lang="ru-RU" sz="135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80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</a:t>
                      </a:r>
                      <a:r>
                        <a:rPr lang="ru-RU" sz="145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использование</a:t>
                      </a:r>
                      <a:endParaRPr lang="ru-RU" sz="145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соответствии с </a:t>
                      </a:r>
                      <a:r>
                        <a:rPr lang="ru-RU" sz="145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перечнем направлений целевого использования </a:t>
                      </a:r>
                      <a:r>
                        <a:rPr lang="ru-RU" sz="145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льготных краткосрочных и инвестиционных кредитов, </a:t>
                      </a:r>
                      <a:r>
                        <a:rPr lang="ru-RU" sz="145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утвержденным МСХ </a:t>
                      </a:r>
                      <a:endParaRPr lang="ru-RU" sz="1450" b="1" kern="1200" noProof="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8009">
                <a:tc>
                  <a:txBody>
                    <a:bodyPr/>
                    <a:lstStyle/>
                    <a:p>
                      <a:pPr algn="ctr"/>
                      <a:r>
                        <a:rPr lang="ru-RU" sz="145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Подлежат</a:t>
                      </a:r>
                      <a:r>
                        <a:rPr lang="ru-RU" sz="145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включению в Программу</a:t>
                      </a:r>
                      <a:endParaRPr lang="ru-RU" sz="145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новые кредиты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краткосрочные кредиты,</a:t>
                      </a:r>
                      <a:r>
                        <a:rPr kumimoji="0" lang="ru-RU" sz="14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выданные после «01» января 2019 г.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665662" y="5133119"/>
            <a:ext cx="8064500" cy="31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Приоритеты развитие Программы на 2019 год</a:t>
            </a: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83762" y="5425206"/>
            <a:ext cx="3364884" cy="683468"/>
            <a:chOff x="706720" y="1222"/>
            <a:chExt cx="3364884" cy="771084"/>
          </a:xfrm>
          <a:solidFill>
            <a:schemeClr val="accent2"/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06720" y="1222"/>
              <a:ext cx="3364884" cy="771084"/>
            </a:xfrm>
            <a:prstGeom prst="roundRect">
              <a:avLst>
                <a:gd name="adj" fmla="val 10000"/>
              </a:avLst>
            </a:prstGeom>
            <a:grpFill/>
            <a:ln w="285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729304" y="23806"/>
              <a:ext cx="3319716" cy="725916"/>
            </a:xfrm>
            <a:prstGeom prst="rect">
              <a:avLst/>
            </a:prstGeom>
            <a:grpFill/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Инвестиционные проекты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48% от общего лимита </a:t>
              </a:r>
              <a:endParaRPr lang="ru-RU" sz="16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076056" y="5425206"/>
            <a:ext cx="3364884" cy="683468"/>
            <a:chOff x="706720" y="1222"/>
            <a:chExt cx="3364884" cy="77108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06720" y="1222"/>
              <a:ext cx="3364884" cy="7710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729304" y="23806"/>
              <a:ext cx="3319716" cy="725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Экспортные контракты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20% от общего лимита </a:t>
              </a:r>
              <a:endParaRPr lang="ru-RU" sz="16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6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bank_Powerpoint_template_Ru_Fin">
  <a:themeElements>
    <a:clrScheme name="2_Vbank_Powerpoint_template_Ru_Fin 14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3874"/>
      </a:accent1>
      <a:accent2>
        <a:srgbClr val="A0C0E2"/>
      </a:accent2>
      <a:accent3>
        <a:srgbClr val="FFFFFF"/>
      </a:accent3>
      <a:accent4>
        <a:srgbClr val="000000"/>
      </a:accent4>
      <a:accent5>
        <a:srgbClr val="AAAEBC"/>
      </a:accent5>
      <a:accent6>
        <a:srgbClr val="91AECD"/>
      </a:accent6>
      <a:hlink>
        <a:srgbClr val="58595B"/>
      </a:hlink>
      <a:folHlink>
        <a:srgbClr val="E7E6DD"/>
      </a:folHlink>
    </a:clrScheme>
    <a:fontScheme name="2_Vbank_Powerpoint_template_Ru_Fi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Vbank_Powerpoint_template_Ru_F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bank_Powerpoint_template_Ru_F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bank_Powerpoint_template_Ru_F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bank_Powerpoint_template_Ru_F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bank_Powerpoint_template_Ru_F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bank_Powerpoint_template_Ru_F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13">
        <a:dk1>
          <a:srgbClr val="000000"/>
        </a:dk1>
        <a:lt1>
          <a:srgbClr val="FFFFFF"/>
        </a:lt1>
        <a:dk2>
          <a:srgbClr val="000000"/>
        </a:dk2>
        <a:lt2>
          <a:srgbClr val="58595B"/>
        </a:lt2>
        <a:accent1>
          <a:srgbClr val="003874"/>
        </a:accent1>
        <a:accent2>
          <a:srgbClr val="EC1B34"/>
        </a:accent2>
        <a:accent3>
          <a:srgbClr val="FFFFFF"/>
        </a:accent3>
        <a:accent4>
          <a:srgbClr val="000000"/>
        </a:accent4>
        <a:accent5>
          <a:srgbClr val="AAAEBC"/>
        </a:accent5>
        <a:accent6>
          <a:srgbClr val="D6172E"/>
        </a:accent6>
        <a:hlink>
          <a:srgbClr val="A0C0E2"/>
        </a:hlink>
        <a:folHlink>
          <a:srgbClr val="EC8A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bank_Powerpoint_template_Ru_Fin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3874"/>
        </a:accent1>
        <a:accent2>
          <a:srgbClr val="A0C0E2"/>
        </a:accent2>
        <a:accent3>
          <a:srgbClr val="FFFFFF"/>
        </a:accent3>
        <a:accent4>
          <a:srgbClr val="000000"/>
        </a:accent4>
        <a:accent5>
          <a:srgbClr val="AAAEBC"/>
        </a:accent5>
        <a:accent6>
          <a:srgbClr val="91AECD"/>
        </a:accent6>
        <a:hlink>
          <a:srgbClr val="58595B"/>
        </a:hlink>
        <a:folHlink>
          <a:srgbClr val="E7E6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21453</TotalTime>
  <Words>1136</Words>
  <Application>Microsoft Office PowerPoint</Application>
  <PresentationFormat>Экран (4:3)</PresentationFormat>
  <Paragraphs>206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2_Vbank_Powerpoint_template_Ru_Fin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Михайлюков</cp:lastModifiedBy>
  <cp:revision>451</cp:revision>
  <cp:lastPrinted>2019-08-22T10:15:57Z</cp:lastPrinted>
  <dcterms:created xsi:type="dcterms:W3CDTF">2016-05-19T10:47:45Z</dcterms:created>
  <dcterms:modified xsi:type="dcterms:W3CDTF">2019-08-22T10:24:59Z</dcterms:modified>
  <cp:contentStatus/>
</cp:coreProperties>
</file>